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50" r:id="rId3"/>
    <p:sldId id="309" r:id="rId4"/>
    <p:sldId id="347" r:id="rId5"/>
    <p:sldId id="340" r:id="rId6"/>
    <p:sldId id="346" r:id="rId7"/>
    <p:sldId id="351" r:id="rId8"/>
    <p:sldId id="352" r:id="rId9"/>
    <p:sldId id="353" r:id="rId10"/>
    <p:sldId id="354" r:id="rId11"/>
    <p:sldId id="356" r:id="rId12"/>
    <p:sldId id="357" r:id="rId13"/>
    <p:sldId id="358" r:id="rId14"/>
    <p:sldId id="715" r:id="rId15"/>
    <p:sldId id="359" r:id="rId16"/>
    <p:sldId id="363" r:id="rId17"/>
    <p:sldId id="362" r:id="rId18"/>
    <p:sldId id="366" r:id="rId19"/>
    <p:sldId id="365" r:id="rId20"/>
    <p:sldId id="364" r:id="rId21"/>
    <p:sldId id="367" r:id="rId22"/>
    <p:sldId id="368" r:id="rId23"/>
    <p:sldId id="369" r:id="rId24"/>
    <p:sldId id="360" r:id="rId25"/>
    <p:sldId id="631" r:id="rId26"/>
    <p:sldId id="632" r:id="rId27"/>
    <p:sldId id="370" r:id="rId28"/>
    <p:sldId id="633" r:id="rId29"/>
    <p:sldId id="637" r:id="rId30"/>
    <p:sldId id="634" r:id="rId31"/>
    <p:sldId id="635" r:id="rId32"/>
    <p:sldId id="638" r:id="rId33"/>
    <p:sldId id="636" r:id="rId34"/>
    <p:sldId id="658" r:id="rId35"/>
    <p:sldId id="629" r:id="rId36"/>
    <p:sldId id="348" r:id="rId37"/>
    <p:sldId id="344" r:id="rId38"/>
    <p:sldId id="672" r:id="rId39"/>
    <p:sldId id="652" r:id="rId40"/>
    <p:sldId id="600" r:id="rId41"/>
    <p:sldId id="653" r:id="rId42"/>
    <p:sldId id="697" r:id="rId43"/>
    <p:sldId id="654" r:id="rId44"/>
    <p:sldId id="673" r:id="rId45"/>
    <p:sldId id="660" r:id="rId46"/>
    <p:sldId id="662" r:id="rId47"/>
    <p:sldId id="711" r:id="rId48"/>
    <p:sldId id="663" r:id="rId49"/>
    <p:sldId id="691" r:id="rId50"/>
    <p:sldId id="693" r:id="rId51"/>
    <p:sldId id="674" r:id="rId52"/>
    <p:sldId id="665" r:id="rId53"/>
    <p:sldId id="664" r:id="rId54"/>
    <p:sldId id="675" r:id="rId55"/>
    <p:sldId id="678" r:id="rId56"/>
    <p:sldId id="666" r:id="rId57"/>
    <p:sldId id="680" r:id="rId58"/>
    <p:sldId id="679" r:id="rId59"/>
    <p:sldId id="668" r:id="rId60"/>
    <p:sldId id="687" r:id="rId61"/>
    <p:sldId id="689" r:id="rId62"/>
    <p:sldId id="690" r:id="rId63"/>
    <p:sldId id="688" r:id="rId64"/>
    <p:sldId id="676" r:id="rId65"/>
    <p:sldId id="682" r:id="rId66"/>
    <p:sldId id="683" r:id="rId67"/>
    <p:sldId id="677" r:id="rId68"/>
    <p:sldId id="698" r:id="rId69"/>
    <p:sldId id="702" r:id="rId70"/>
    <p:sldId id="703" r:id="rId71"/>
    <p:sldId id="701" r:id="rId72"/>
    <p:sldId id="704" r:id="rId73"/>
    <p:sldId id="707" r:id="rId74"/>
    <p:sldId id="706" r:id="rId75"/>
    <p:sldId id="705" r:id="rId76"/>
    <p:sldId id="709" r:id="rId77"/>
    <p:sldId id="708" r:id="rId78"/>
    <p:sldId id="710" r:id="rId79"/>
    <p:sldId id="712" r:id="rId80"/>
    <p:sldId id="719" r:id="rId81"/>
    <p:sldId id="714" r:id="rId82"/>
    <p:sldId id="718" r:id="rId83"/>
    <p:sldId id="722" r:id="rId84"/>
    <p:sldId id="723" r:id="rId85"/>
    <p:sldId id="349" r:id="rId86"/>
    <p:sldId id="345" r:id="rId87"/>
    <p:sldId id="650" r:id="rId88"/>
    <p:sldId id="651" r:id="rId89"/>
    <p:sldId id="724" r:id="rId90"/>
    <p:sldId id="649" r:id="rId91"/>
    <p:sldId id="640" r:id="rId92"/>
    <p:sldId id="717" r:id="rId93"/>
    <p:sldId id="681" r:id="rId94"/>
    <p:sldId id="644" r:id="rId95"/>
    <p:sldId id="647" r:id="rId96"/>
    <p:sldId id="716" r:id="rId97"/>
    <p:sldId id="645" r:id="rId98"/>
    <p:sldId id="725" r:id="rId99"/>
    <p:sldId id="646" r:id="rId100"/>
    <p:sldId id="355" r:id="rId101"/>
    <p:sldId id="641" r:id="rId102"/>
    <p:sldId id="584" r:id="rId103"/>
    <p:sldId id="299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F6F5-5EAE-4C14-A758-E5CA9088B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0A172-BCC7-4DE8-826F-AE890D370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0A23-C13A-420A-8EC9-239005E5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FD1A3-FC75-432E-816E-98D28A10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BF523-61CF-4F0D-B414-17CDE03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F44C-88AC-4485-BB8D-2731EEE7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8B713-821A-4DCC-9568-BDDDE0DF3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76568-FFAB-4EAC-9B49-2F4486029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779C2-EB19-4065-826D-55AF0B10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B57F5-722E-4C4B-838E-A4C1CEA1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0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214E8-17B9-467C-A93F-F8DB3DDF49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A57CF-76D4-416A-92FF-EB50A8B55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85CE-B968-42F9-925C-B7951908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B5E12-9DB3-4AF6-9AA9-9D62720CC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316DB-BAB2-4D91-B717-9E905AAE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82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35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933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5F6D326-EDD1-448A-898B-D1F1B3BF1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1066" y="1054243"/>
            <a:ext cx="1388534" cy="1388534"/>
          </a:xfrm>
          <a:custGeom>
            <a:avLst/>
            <a:gdLst>
              <a:gd name="connsiteX0" fmla="*/ 694267 w 1388534"/>
              <a:gd name="connsiteY0" fmla="*/ 0 h 1388534"/>
              <a:gd name="connsiteX1" fmla="*/ 1388534 w 1388534"/>
              <a:gd name="connsiteY1" fmla="*/ 694267 h 1388534"/>
              <a:gd name="connsiteX2" fmla="*/ 694267 w 1388534"/>
              <a:gd name="connsiteY2" fmla="*/ 1388534 h 1388534"/>
              <a:gd name="connsiteX3" fmla="*/ 0 w 1388534"/>
              <a:gd name="connsiteY3" fmla="*/ 694267 h 1388534"/>
              <a:gd name="connsiteX4" fmla="*/ 694267 w 1388534"/>
              <a:gd name="connsiteY4" fmla="*/ 0 h 138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534" h="1388534">
                <a:moveTo>
                  <a:pt x="694267" y="0"/>
                </a:moveTo>
                <a:cubicBezTo>
                  <a:pt x="1077700" y="0"/>
                  <a:pt x="1388534" y="310834"/>
                  <a:pt x="1388534" y="694267"/>
                </a:cubicBezTo>
                <a:cubicBezTo>
                  <a:pt x="1388534" y="1077700"/>
                  <a:pt x="1077700" y="1388534"/>
                  <a:pt x="694267" y="1388534"/>
                </a:cubicBezTo>
                <a:cubicBezTo>
                  <a:pt x="310834" y="1388534"/>
                  <a:pt x="0" y="1077700"/>
                  <a:pt x="0" y="694267"/>
                </a:cubicBezTo>
                <a:cubicBezTo>
                  <a:pt x="0" y="310834"/>
                  <a:pt x="310834" y="0"/>
                  <a:pt x="69426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12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8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half" idx="13"/>
          </p:nvPr>
        </p:nvSpPr>
        <p:spPr>
          <a:xfrm>
            <a:off x="6850824" y="534011"/>
            <a:ext cx="4213818" cy="57899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42839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8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2E5830-6A3F-4E77-A55C-881C708359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79" y="306143"/>
            <a:ext cx="3862387" cy="6245714"/>
          </a:xfrm>
          <a:custGeom>
            <a:avLst/>
            <a:gdLst>
              <a:gd name="connsiteX0" fmla="*/ 1148678 w 3862387"/>
              <a:gd name="connsiteY0" fmla="*/ 1536717 h 6245714"/>
              <a:gd name="connsiteX1" fmla="*/ 1148678 w 3862387"/>
              <a:gd name="connsiteY1" fmla="*/ 4694414 h 6245714"/>
              <a:gd name="connsiteX2" fmla="*/ 1644413 w 3862387"/>
              <a:gd name="connsiteY2" fmla="*/ 4694414 h 6245714"/>
              <a:gd name="connsiteX3" fmla="*/ 1644413 w 3862387"/>
              <a:gd name="connsiteY3" fmla="*/ 3340873 h 6245714"/>
              <a:gd name="connsiteX4" fmla="*/ 2208953 w 3862387"/>
              <a:gd name="connsiteY4" fmla="*/ 3340873 h 6245714"/>
              <a:gd name="connsiteX5" fmla="*/ 2208953 w 3862387"/>
              <a:gd name="connsiteY5" fmla="*/ 4694414 h 6245714"/>
              <a:gd name="connsiteX6" fmla="*/ 2713710 w 3862387"/>
              <a:gd name="connsiteY6" fmla="*/ 4694414 h 6245714"/>
              <a:gd name="connsiteX7" fmla="*/ 2713710 w 3862387"/>
              <a:gd name="connsiteY7" fmla="*/ 1536717 h 6245714"/>
              <a:gd name="connsiteX8" fmla="*/ 2208953 w 3862387"/>
              <a:gd name="connsiteY8" fmla="*/ 1536717 h 6245714"/>
              <a:gd name="connsiteX9" fmla="*/ 2208953 w 3862387"/>
              <a:gd name="connsiteY9" fmla="*/ 2890257 h 6245714"/>
              <a:gd name="connsiteX10" fmla="*/ 1644413 w 3862387"/>
              <a:gd name="connsiteY10" fmla="*/ 2890257 h 6245714"/>
              <a:gd name="connsiteX11" fmla="*/ 1644413 w 3862387"/>
              <a:gd name="connsiteY11" fmla="*/ 1536717 h 6245714"/>
              <a:gd name="connsiteX12" fmla="*/ 0 w 3862387"/>
              <a:gd name="connsiteY12" fmla="*/ 0 h 6245714"/>
              <a:gd name="connsiteX13" fmla="*/ 3862387 w 3862387"/>
              <a:gd name="connsiteY13" fmla="*/ 0 h 6245714"/>
              <a:gd name="connsiteX14" fmla="*/ 3862387 w 3862387"/>
              <a:gd name="connsiteY14" fmla="*/ 6245714 h 6245714"/>
              <a:gd name="connsiteX15" fmla="*/ 0 w 3862387"/>
              <a:gd name="connsiteY15" fmla="*/ 6245714 h 624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2387" h="6245714">
                <a:moveTo>
                  <a:pt x="1148678" y="1536717"/>
                </a:moveTo>
                <a:lnTo>
                  <a:pt x="1148678" y="4694414"/>
                </a:lnTo>
                <a:lnTo>
                  <a:pt x="1644413" y="4694414"/>
                </a:lnTo>
                <a:lnTo>
                  <a:pt x="1644413" y="3340873"/>
                </a:lnTo>
                <a:lnTo>
                  <a:pt x="2208953" y="3340873"/>
                </a:lnTo>
                <a:lnTo>
                  <a:pt x="2208953" y="4694414"/>
                </a:lnTo>
                <a:lnTo>
                  <a:pt x="2713710" y="4694414"/>
                </a:lnTo>
                <a:lnTo>
                  <a:pt x="2713710" y="1536717"/>
                </a:lnTo>
                <a:lnTo>
                  <a:pt x="2208953" y="1536717"/>
                </a:lnTo>
                <a:lnTo>
                  <a:pt x="2208953" y="2890257"/>
                </a:lnTo>
                <a:lnTo>
                  <a:pt x="1644413" y="2890257"/>
                </a:lnTo>
                <a:lnTo>
                  <a:pt x="1644413" y="1536717"/>
                </a:lnTo>
                <a:close/>
                <a:moveTo>
                  <a:pt x="0" y="0"/>
                </a:moveTo>
                <a:lnTo>
                  <a:pt x="3862387" y="0"/>
                </a:lnTo>
                <a:lnTo>
                  <a:pt x="3862387" y="6245714"/>
                </a:lnTo>
                <a:lnTo>
                  <a:pt x="0" y="6245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A9D5-F4E3-4798-93E5-54F6D7AD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4A55-93E1-422C-A32F-3E4C4B5FD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B5C89-8207-4B6B-8A14-72BDF780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D584E-EDB7-416D-A2EC-6D7E4ADF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AB1C3-CA0B-45CA-9D9A-B110FE67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D553-DDEC-4671-BC00-1192A75B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3B116-D92D-4DE9-B1BA-BFA3E1C8E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0B426-06D4-4886-A6E3-6EA49F6C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2125-23EE-4F94-8B26-9553234E7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127B-69F5-4452-8EC4-476305E0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2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789A-A5F8-4795-B9AB-A7E66BC6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43223-2E80-40A6-A03A-4B5E8580D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22CBD-C153-44A2-95A9-47323B191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59163-7D97-4C6D-9696-BFC4D43F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97166-7F88-4A3A-8498-6081B598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D2B2-5441-4590-80D6-8A55D079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B439-E2DF-41C9-838B-EE3E07BA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09B2D-E726-4A6B-A1FF-9B3CA4FBE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86EEB-547C-4C8D-BDA4-32AD41D2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AD9D3-E0A1-4C94-9D41-1AF58B524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AF33C-7629-4DC8-B929-D252D8492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6BE16-4718-4163-B6D7-CDE8A9A6E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5F3D6-AADE-41CA-AAA7-06C56D5D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B01DAD-0E33-4590-B9C5-ED9060FE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7DDF-941D-48A8-8C6B-BD298F10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CBB5B-996D-4D9E-9668-5D4C1CBC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C5886-D3F7-49E2-9BDD-B85E1DF2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30511-6E24-4503-B5FC-5CF1C3F7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2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3F58D-3D0E-4A2E-8BBB-108B4915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28D2-747A-4624-B0B3-AFC34F27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29881-337B-41F6-AC96-0D97B606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6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C4BD-5D2D-47C3-A423-8E5DC37D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9790-9BBB-42A6-871D-A59683383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0D04D-BAB0-407E-9C5A-EDA7980AD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23070-D0D1-4269-97D5-58F0CCAD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2E098-8BEE-4E21-A95C-80CDEE6C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2C442-B8CE-47EE-ADA6-7093E92A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9CC2-114B-461E-90EF-30CA4423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42F46-D908-49EC-BBEE-868F43FA4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04953-315C-49B6-B8FC-71AB38ACB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5450F-1615-4F01-97A2-DA42C556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48B85-4A6E-4099-92AA-B7E22EF5F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5E8BB-495D-4FA5-9372-6FE6F3BA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BE8E2-CEAC-4201-9FB0-11136FCF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66B4F-B91B-402E-8AF7-32CFB7449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81445-6C50-428B-95C7-14F494B33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5D23-BBA6-4FA6-93C6-481E30E467F2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3EC6-E9D8-4F96-B988-98ECAD15D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231C8-56DE-4CB9-8F01-929102B13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C2FB9-3CF9-4372-9C6F-B0DFF1547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7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9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sims.princeton.edu/yftp/EmetSoc607/AppliedBayes.pdf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fi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ndfonline.com/doi/full/10.1080/00031305.2019.1583913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35.jpe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jugate_prior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Conjugate_prior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setosa.io/ev/markov-chains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setosa.io/ev/markov-chains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cjou.wordpress.com/2009/08/06/%E9%A6%AC%E5%8F%AF%E5%A4%AB%E9%81%8E%E7%A8%8B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95.png"/><Relationship Id="rId8" Type="http://schemas.openxmlformats.org/officeDocument/2006/relationships/image" Target="../media/image50.png"/><Relationship Id="rId3" Type="http://schemas.openxmlformats.org/officeDocument/2006/relationships/image" Target="../media/image91.png"/><Relationship Id="rId12" Type="http://schemas.openxmlformats.org/officeDocument/2006/relationships/image" Target="../media/image57.png"/><Relationship Id="rId17" Type="http://schemas.openxmlformats.org/officeDocument/2006/relationships/image" Target="../media/image94.png"/><Relationship Id="rId7" Type="http://schemas.openxmlformats.org/officeDocument/2006/relationships/image" Target="../media/image49.png"/><Relationship Id="rId2" Type="http://schemas.openxmlformats.org/officeDocument/2006/relationships/image" Target="../media/image35.jpeg"/><Relationship Id="rId16" Type="http://schemas.openxmlformats.org/officeDocument/2006/relationships/image" Target="../media/image9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11" Type="http://schemas.openxmlformats.org/officeDocument/2006/relationships/image" Target="../media/image56.png"/><Relationship Id="rId6" Type="http://schemas.openxmlformats.org/officeDocument/2006/relationships/image" Target="../media/image48.png"/><Relationship Id="rId15" Type="http://schemas.openxmlformats.org/officeDocument/2006/relationships/image" Target="../media/image60.png"/><Relationship Id="rId5" Type="http://schemas.openxmlformats.org/officeDocument/2006/relationships/image" Target="../media/image54.png"/><Relationship Id="rId19" Type="http://schemas.openxmlformats.org/officeDocument/2006/relationships/image" Target="../media/image53.png"/><Relationship Id="rId4" Type="http://schemas.openxmlformats.org/officeDocument/2006/relationships/image" Target="../media/image92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100.png"/><Relationship Id="rId3" Type="http://schemas.openxmlformats.org/officeDocument/2006/relationships/image" Target="../media/image96.png"/><Relationship Id="rId21" Type="http://schemas.openxmlformats.org/officeDocument/2006/relationships/image" Target="../media/image103.png"/><Relationship Id="rId12" Type="http://schemas.openxmlformats.org/officeDocument/2006/relationships/image" Target="../media/image57.png"/><Relationship Id="rId17" Type="http://schemas.openxmlformats.org/officeDocument/2006/relationships/image" Target="../media/image99.png"/><Relationship Id="rId2" Type="http://schemas.openxmlformats.org/officeDocument/2006/relationships/image" Target="../media/image35.jpe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5.xml"/><Relationship Id="rId11" Type="http://schemas.openxmlformats.org/officeDocument/2006/relationships/image" Target="../media/image56.png"/><Relationship Id="rId24" Type="http://schemas.openxmlformats.org/officeDocument/2006/relationships/image" Target="../media/image106.png"/><Relationship Id="rId15" Type="http://schemas.openxmlformats.org/officeDocument/2006/relationships/image" Target="../media/image60.png"/><Relationship Id="rId23" Type="http://schemas.openxmlformats.org/officeDocument/2006/relationships/image" Target="../media/image105.png"/><Relationship Id="rId19" Type="http://schemas.openxmlformats.org/officeDocument/2006/relationships/image" Target="../media/image101.png"/><Relationship Id="rId4" Type="http://schemas.openxmlformats.org/officeDocument/2006/relationships/image" Target="../media/image97.png"/><Relationship Id="rId14" Type="http://schemas.openxmlformats.org/officeDocument/2006/relationships/image" Target="../media/image59.png"/><Relationship Id="rId22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8" Type="http://schemas.openxmlformats.org/officeDocument/2006/relationships/image" Target="../media/image50.png"/><Relationship Id="rId21" Type="http://schemas.openxmlformats.org/officeDocument/2006/relationships/image" Target="../media/image117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7" Type="http://schemas.openxmlformats.org/officeDocument/2006/relationships/image" Target="../media/image49.png"/><Relationship Id="rId2" Type="http://schemas.openxmlformats.org/officeDocument/2006/relationships/image" Target="../media/image35.jpe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11" Type="http://schemas.openxmlformats.org/officeDocument/2006/relationships/image" Target="../media/image107.png"/><Relationship Id="rId6" Type="http://schemas.openxmlformats.org/officeDocument/2006/relationships/image" Target="../media/image48.png"/><Relationship Id="rId15" Type="http://schemas.openxmlformats.org/officeDocument/2006/relationships/image" Target="../media/image111.png"/><Relationship Id="rId10" Type="http://schemas.openxmlformats.org/officeDocument/2006/relationships/image" Target="../media/image55.png"/><Relationship Id="rId19" Type="http://schemas.openxmlformats.org/officeDocument/2006/relationships/image" Target="../media/image115.png"/><Relationship Id="rId9" Type="http://schemas.openxmlformats.org/officeDocument/2006/relationships/image" Target="../media/image51.png"/><Relationship Id="rId1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35.jpe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cjou.wordpress.com/2009/08/06/%E9%A6%AC%E5%8F%AF%E5%A4%AB%E9%81%8E%E7%A8%8B/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4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>
            <a:extLst>
              <a:ext uri="{FF2B5EF4-FFF2-40B4-BE49-F238E27FC236}">
                <a16:creationId xmlns:a16="http://schemas.microsoft.com/office/drawing/2014/main" id="{22FBD111-BBB5-4DD1-AD16-FC65654E1F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" b="775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A01079-291E-4ECF-ACB2-53018DFE72FB}"/>
              </a:ext>
            </a:extLst>
          </p:cNvPr>
          <p:cNvSpPr/>
          <p:nvPr/>
        </p:nvSpPr>
        <p:spPr>
          <a:xfrm>
            <a:off x="1914525" y="813335"/>
            <a:ext cx="8362949" cy="53149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A81E18E-88F8-4481-B813-266BCEB75D10}"/>
              </a:ext>
            </a:extLst>
          </p:cNvPr>
          <p:cNvSpPr txBox="1">
            <a:spLocks/>
          </p:cNvSpPr>
          <p:nvPr/>
        </p:nvSpPr>
        <p:spPr>
          <a:xfrm>
            <a:off x="3158727" y="1877436"/>
            <a:ext cx="5874545" cy="215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Quantifying Uncertainty</a:t>
            </a:r>
            <a:endParaRPr lang="en-US" sz="8800" b="1" dirty="0">
              <a:solidFill>
                <a:schemeClr val="bg1"/>
              </a:solidFill>
              <a:latin typeface="Bebas Neue" panose="020B0606020202050201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EA108C30-D01D-417F-A6DB-7E3E1A18283F}"/>
              </a:ext>
            </a:extLst>
          </p:cNvPr>
          <p:cNvSpPr txBox="1">
            <a:spLocks/>
          </p:cNvSpPr>
          <p:nvPr/>
        </p:nvSpPr>
        <p:spPr>
          <a:xfrm>
            <a:off x="2213396" y="4702148"/>
            <a:ext cx="7765205" cy="1222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Introduction to</a:t>
            </a:r>
            <a:r>
              <a:rPr lang="zh-CN" altLang="en-US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Bayesian Inference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and Its Application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B3FCDF-458E-41F9-B50B-584CAA66AE49}"/>
              </a:ext>
            </a:extLst>
          </p:cNvPr>
          <p:cNvGrpSpPr/>
          <p:nvPr/>
        </p:nvGrpSpPr>
        <p:grpSpPr>
          <a:xfrm>
            <a:off x="8265559" y="3738967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94C9AC-696B-46CC-9EF4-575192040433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11751-E931-4FD9-92E5-DE522A238FB1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B3EB0-D2A9-4C1D-994C-B7539F767E6F}"/>
              </a:ext>
            </a:extLst>
          </p:cNvPr>
          <p:cNvGrpSpPr/>
          <p:nvPr/>
        </p:nvGrpSpPr>
        <p:grpSpPr>
          <a:xfrm flipH="1" flipV="1">
            <a:off x="2872068" y="1565938"/>
            <a:ext cx="1020748" cy="498703"/>
            <a:chOff x="4492546" y="1990497"/>
            <a:chExt cx="1020748" cy="4987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716DD7-9C2C-419A-B2A2-0BBB0156832E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1F2F8A-D2A8-432C-A9C0-B45630159E43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89B5F0-DD9C-4C72-BBCF-04CEEE7C3259}"/>
              </a:ext>
            </a:extLst>
          </p:cNvPr>
          <p:cNvSpPr txBox="1"/>
          <p:nvPr/>
        </p:nvSpPr>
        <p:spPr>
          <a:xfrm>
            <a:off x="2168431" y="6105431"/>
            <a:ext cx="8109039" cy="47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林成鍇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 Julius Ling @ 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國立成功大學大數據與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AI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研究中心</a:t>
            </a:r>
            <a:endParaRPr lang="en-GB" sz="2800" baseline="30000" dirty="0">
              <a:latin typeface="Lato" panose="020F0502020204030203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7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0張超好笑【樂觀偏見】梗圖！快來看看網友們的搞笑創作！">
            <a:extLst>
              <a:ext uri="{FF2B5EF4-FFF2-40B4-BE49-F238E27FC236}">
                <a16:creationId xmlns:a16="http://schemas.microsoft.com/office/drawing/2014/main" id="{21915A7D-DD2B-4864-B7C9-461DBE004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6" y="1774430"/>
            <a:ext cx="439102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1E9235-1356-4706-988A-599B1E423325}"/>
              </a:ext>
            </a:extLst>
          </p:cNvPr>
          <p:cNvSpPr/>
          <p:nvPr/>
        </p:nvSpPr>
        <p:spPr>
          <a:xfrm>
            <a:off x="3251823" y="692545"/>
            <a:ext cx="5688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Subjective Probability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101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E686F2-B90E-4FF6-8D5E-1C70692A98CC}"/>
              </a:ext>
            </a:extLst>
          </p:cNvPr>
          <p:cNvSpPr/>
          <p:nvPr/>
        </p:nvSpPr>
        <p:spPr>
          <a:xfrm>
            <a:off x="3240187" y="692545"/>
            <a:ext cx="57116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as Decision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122" name="Picture 2" descr="Chart: The Central Bankers&amp;#39; Bubble – 2007 vs. Today | Financial Sense">
            <a:extLst>
              <a:ext uri="{FF2B5EF4-FFF2-40B4-BE49-F238E27FC236}">
                <a16:creationId xmlns:a16="http://schemas.microsoft.com/office/drawing/2014/main" id="{E6C9EE27-C82B-4829-B103-C3CC0098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1877490"/>
            <a:ext cx="5467350" cy="428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8635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博客來-精準預測：如何從巨量雜訊中，看出重要的訊息？">
            <a:extLst>
              <a:ext uri="{FF2B5EF4-FFF2-40B4-BE49-F238E27FC236}">
                <a16:creationId xmlns:a16="http://schemas.microsoft.com/office/drawing/2014/main" id="{EDF2FA0B-CF8B-424B-B60B-806DE7A2F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883" y="3429000"/>
            <a:ext cx="3309814" cy="330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ate Silver – FiveThirtyEight">
            <a:extLst>
              <a:ext uri="{FF2B5EF4-FFF2-40B4-BE49-F238E27FC236}">
                <a16:creationId xmlns:a16="http://schemas.microsoft.com/office/drawing/2014/main" id="{39792D78-D0DF-4148-88C1-9292A74D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ignal and the Noise: Why So Many Predictions Fail--but Some ...">
            <a:extLst>
              <a:ext uri="{FF2B5EF4-FFF2-40B4-BE49-F238E27FC236}">
                <a16:creationId xmlns:a16="http://schemas.microsoft.com/office/drawing/2014/main" id="{8FE83E95-2478-4DD5-ABC5-2F971103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28" y="864631"/>
            <a:ext cx="2884366" cy="4415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821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ristopher A. Sims | Biography, Nobel Prize, &amp; Facts | Britannica">
            <a:extLst>
              <a:ext uri="{FF2B5EF4-FFF2-40B4-BE49-F238E27FC236}">
                <a16:creationId xmlns:a16="http://schemas.microsoft.com/office/drawing/2014/main" id="{25A8C9B9-998C-4A7C-8BD6-61BB9EA83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7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17D7C1-F4A9-4A8A-A060-CA237CDCD5D9}"/>
              </a:ext>
            </a:extLst>
          </p:cNvPr>
          <p:cNvGrpSpPr/>
          <p:nvPr/>
        </p:nvGrpSpPr>
        <p:grpSpPr>
          <a:xfrm>
            <a:off x="803564" y="3359634"/>
            <a:ext cx="10584872" cy="2854037"/>
            <a:chOff x="1233054" y="2426761"/>
            <a:chExt cx="10584872" cy="28540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E2A753-B8D1-4CC4-9931-A393CB800D95}"/>
                </a:ext>
              </a:extLst>
            </p:cNvPr>
            <p:cNvSpPr txBox="1"/>
            <p:nvPr/>
          </p:nvSpPr>
          <p:spPr>
            <a:xfrm>
              <a:off x="1842654" y="3068950"/>
              <a:ext cx="936567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Centaur" panose="02030504050205020304" pitchFamily="18" charset="0"/>
                </a:rPr>
                <a:t>Good frequentist practice has a Bayesian interpretation.</a:t>
              </a:r>
            </a:p>
            <a:p>
              <a:pPr algn="ctr"/>
              <a:endParaRPr lang="en-US" sz="3600" dirty="0">
                <a:latin typeface="Centaur" panose="02030504050205020304" pitchFamily="18" charset="0"/>
              </a:endParaRPr>
            </a:p>
            <a:p>
              <a:pPr algn="ctr"/>
              <a:r>
                <a:rPr lang="en-US" sz="2400" dirty="0">
                  <a:latin typeface="Centaur" panose="02030504050205020304" pitchFamily="18" charset="0"/>
                </a:rPr>
                <a:t>-Christopher A. Sims-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FD515E-E38C-4C40-A182-E65D99F0AEE4}"/>
                </a:ext>
              </a:extLst>
            </p:cNvPr>
            <p:cNvSpPr/>
            <p:nvPr/>
          </p:nvSpPr>
          <p:spPr>
            <a:xfrm>
              <a:off x="1233054" y="2426761"/>
              <a:ext cx="10584872" cy="285403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D7011C-7C85-4ACC-B6E7-10B545AE53C4}"/>
              </a:ext>
            </a:extLst>
          </p:cNvPr>
          <p:cNvSpPr txBox="1"/>
          <p:nvPr/>
        </p:nvSpPr>
        <p:spPr>
          <a:xfrm>
            <a:off x="1089891" y="6548083"/>
            <a:ext cx="111021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Bayesian Methods in Applied Econometrics, or, Why Econometrics Should Always and Everywhere Be Bayesian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52248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ctangle 5"/>
          <p:cNvSpPr/>
          <p:nvPr/>
        </p:nvSpPr>
        <p:spPr>
          <a:xfrm>
            <a:off x="0" y="3030396"/>
            <a:ext cx="12329065" cy="27596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698" name="TextBox 4"/>
          <p:cNvSpPr txBox="1"/>
          <p:nvPr/>
        </p:nvSpPr>
        <p:spPr>
          <a:xfrm>
            <a:off x="1166830" y="3006226"/>
            <a:ext cx="3780092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sym typeface="Montserrat Bold"/>
              </a:rPr>
              <a:t>Thank You</a:t>
            </a:r>
          </a:p>
        </p:txBody>
      </p:sp>
      <p:sp>
        <p:nvSpPr>
          <p:cNvPr id="699" name="TextBox 5"/>
          <p:cNvSpPr txBox="1"/>
          <p:nvPr/>
        </p:nvSpPr>
        <p:spPr>
          <a:xfrm>
            <a:off x="1166830" y="4257175"/>
            <a:ext cx="443047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spc="600">
                <a:solidFill>
                  <a:srgbClr val="FFFFFF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Semibold"/>
                <a:sym typeface="Lato Semibold"/>
              </a:rPr>
              <a:t>FOR WATCHING AND LISTENING</a:t>
            </a:r>
          </a:p>
        </p:txBody>
      </p:sp>
      <p:pic>
        <p:nvPicPr>
          <p:cNvPr id="4" name="Picture Placeholder 3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DDCAAE22-5FF1-469B-BEDB-8FE04460DF59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7" b="5207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86A7FE-5C13-4D2B-B6B6-597C5CD68ED5}"/>
              </a:ext>
            </a:extLst>
          </p:cNvPr>
          <p:cNvSpPr/>
          <p:nvPr/>
        </p:nvSpPr>
        <p:spPr>
          <a:xfrm>
            <a:off x="3134067" y="633058"/>
            <a:ext cx="592386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Frequentist Probability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V.S.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Bayesian Probability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31DC6D-6CC8-4586-AA46-3E771DE41553}"/>
              </a:ext>
            </a:extLst>
          </p:cNvPr>
          <p:cNvGrpSpPr/>
          <p:nvPr/>
        </p:nvGrpSpPr>
        <p:grpSpPr>
          <a:xfrm>
            <a:off x="1328304" y="2493670"/>
            <a:ext cx="9535389" cy="3389258"/>
            <a:chOff x="1278660" y="2512143"/>
            <a:chExt cx="9535389" cy="3389258"/>
          </a:xfrm>
        </p:grpSpPr>
        <p:pic>
          <p:nvPicPr>
            <p:cNvPr id="6" name="Graphic 5" descr="Head with gears with solid fill">
              <a:extLst>
                <a:ext uri="{FF2B5EF4-FFF2-40B4-BE49-F238E27FC236}">
                  <a16:creationId xmlns:a16="http://schemas.microsoft.com/office/drawing/2014/main" id="{6F55A91B-06A0-4B37-9C5C-972169C47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9400308" y="4409701"/>
              <a:ext cx="1413741" cy="1413741"/>
            </a:xfrm>
            <a:prstGeom prst="rect">
              <a:avLst/>
            </a:prstGeom>
          </p:spPr>
        </p:pic>
        <p:pic>
          <p:nvPicPr>
            <p:cNvPr id="8" name="Graphic 7" descr="Leaf with solid fill">
              <a:extLst>
                <a:ext uri="{FF2B5EF4-FFF2-40B4-BE49-F238E27FC236}">
                  <a16:creationId xmlns:a16="http://schemas.microsoft.com/office/drawing/2014/main" id="{783B61CF-1C85-40BE-BE73-775ACC4DC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660" y="2590102"/>
              <a:ext cx="1413741" cy="14137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1AD1C-347B-4026-B57A-CE4BA9B6C8F5}"/>
                </a:ext>
              </a:extLst>
            </p:cNvPr>
            <p:cNvSpPr txBox="1"/>
            <p:nvPr/>
          </p:nvSpPr>
          <p:spPr>
            <a:xfrm>
              <a:off x="2692401" y="2512143"/>
              <a:ext cx="802178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40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entaur" panose="02030504050205020304" pitchFamily="18" charset="0"/>
                </a:rPr>
                <a:t>Frequentist probability or frequentism defines an event's </a:t>
              </a:r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aur" panose="02030504050205020304" pitchFamily="18" charset="0"/>
                </a:rPr>
                <a:t>probability</a:t>
              </a:r>
              <a:r>
                <a:rPr lang="en-US" sz="240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entaur" panose="02030504050205020304" pitchFamily="18" charset="0"/>
                </a:rPr>
                <a:t> as </a:t>
              </a:r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the </a:t>
              </a:r>
              <a:r>
                <a:rPr lang="en-US" sz="2400" dirty="0">
                  <a:solidFill>
                    <a:srgbClr val="C00000"/>
                  </a:solidFill>
                  <a:latin typeface="Centaur" panose="02030504050205020304" pitchFamily="18" charset="0"/>
                </a:rPr>
                <a:t>limit</a:t>
              </a:r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 of its relative </a:t>
              </a:r>
              <a:r>
                <a:rPr lang="en-US" sz="2400" dirty="0">
                  <a:solidFill>
                    <a:srgbClr val="C00000"/>
                  </a:solidFill>
                  <a:latin typeface="Centaur" panose="02030504050205020304" pitchFamily="18" charset="0"/>
                </a:rPr>
                <a:t>frequency</a:t>
              </a:r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 in many trials</a:t>
              </a:r>
              <a:r>
                <a:rPr lang="en-US" sz="240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entaur" panose="02030504050205020304" pitchFamily="18" charset="0"/>
                </a:rPr>
                <a:t>. Probabilities can be found (in principle) by a repeatable objective process (and are thus </a:t>
              </a:r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ideally devoid of opinion</a:t>
              </a:r>
              <a:r>
                <a:rPr lang="en-US" sz="240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entaur" panose="02030504050205020304" pitchFamily="18" charset="0"/>
                </a:rPr>
                <a:t>).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66DD6E-F688-4970-980F-ABDAB9083262}"/>
                </a:ext>
              </a:extLst>
            </p:cNvPr>
            <p:cNvSpPr txBox="1"/>
            <p:nvPr/>
          </p:nvSpPr>
          <p:spPr>
            <a:xfrm>
              <a:off x="1378528" y="4331741"/>
              <a:ext cx="802178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0" dirty="0">
                  <a:effectLst/>
                  <a:latin typeface="Centaur" panose="02030504050205020304" pitchFamily="18" charset="0"/>
                </a:rPr>
                <a:t>Bayesian probability is an </a:t>
              </a:r>
              <a:r>
                <a:rPr lang="en-US" sz="2400" dirty="0">
                  <a:latin typeface="Centaur" panose="02030504050205020304" pitchFamily="18" charset="0"/>
                </a:rPr>
                <a:t>interpretation of the concept of probability</a:t>
              </a:r>
              <a:r>
                <a:rPr lang="en-US" sz="2400" i="0" dirty="0">
                  <a:effectLst/>
                  <a:latin typeface="Centaur" panose="02030504050205020304" pitchFamily="18" charset="0"/>
                </a:rPr>
                <a:t>, in which, instead of </a:t>
              </a:r>
              <a:r>
                <a:rPr lang="en-US" sz="2400" dirty="0">
                  <a:latin typeface="Centaur" panose="02030504050205020304" pitchFamily="18" charset="0"/>
                </a:rPr>
                <a:t>frequency</a:t>
              </a:r>
              <a:r>
                <a:rPr lang="en-US" sz="2400" i="0" dirty="0">
                  <a:effectLst/>
                  <a:latin typeface="Centaur" panose="02030504050205020304" pitchFamily="18" charset="0"/>
                </a:rPr>
                <a:t> or </a:t>
              </a:r>
              <a:r>
                <a:rPr lang="en-US" sz="2400" dirty="0">
                  <a:latin typeface="Centaur" panose="02030504050205020304" pitchFamily="18" charset="0"/>
                </a:rPr>
                <a:t>propensity</a:t>
              </a:r>
              <a:r>
                <a:rPr lang="en-US" sz="2400" i="0" dirty="0">
                  <a:effectLst/>
                  <a:latin typeface="Centaur" panose="02030504050205020304" pitchFamily="18" charset="0"/>
                </a:rPr>
                <a:t> of some phenomenon, probability is interpreted as </a:t>
              </a:r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reasonable expectation</a:t>
              </a:r>
              <a:r>
                <a:rPr lang="en-US" sz="2400" i="0" dirty="0">
                  <a:effectLst/>
                  <a:latin typeface="Centaur" panose="02030504050205020304" pitchFamily="18" charset="0"/>
                </a:rPr>
                <a:t> </a:t>
              </a:r>
              <a:r>
                <a:rPr lang="en-US" sz="2400" dirty="0">
                  <a:effectLst/>
                  <a:latin typeface="Centaur" panose="02030504050205020304" pitchFamily="18" charset="0"/>
                </a:rPr>
                <a:t>representing a </a:t>
              </a:r>
              <a:r>
                <a:rPr lang="en-US" sz="240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state of knowledge</a:t>
              </a:r>
              <a:r>
                <a:rPr lang="en-US" sz="2400" i="0" dirty="0">
                  <a:effectLst/>
                  <a:latin typeface="Centaur" panose="02030504050205020304" pitchFamily="18" charset="0"/>
                </a:rPr>
                <a:t> or as </a:t>
              </a:r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quantification of a personal belief</a:t>
              </a:r>
              <a:r>
                <a:rPr lang="en-US" sz="2400" i="0" dirty="0">
                  <a:effectLst/>
                  <a:latin typeface="Centaur" panose="02030504050205020304" pitchFamily="18" charset="0"/>
                </a:rPr>
                <a:t>.</a:t>
              </a:r>
              <a:endParaRPr lang="en-US" sz="2400" dirty="0">
                <a:latin typeface="Centaur" panose="02030504050205020304" pitchFamily="18" charset="0"/>
              </a:endParaRPr>
            </a:p>
          </p:txBody>
        </p:sp>
      </p:grpSp>
      <p:pic>
        <p:nvPicPr>
          <p:cNvPr id="9" name="Picture 4" descr="Bayesian Memes for Frequentist Teens - Home | Facebook">
            <a:extLst>
              <a:ext uri="{FF2B5EF4-FFF2-40B4-BE49-F238E27FC236}">
                <a16:creationId xmlns:a16="http://schemas.microsoft.com/office/drawing/2014/main" id="{E14FF1D7-EA37-430F-9A03-A78AC0648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353" y="0"/>
            <a:ext cx="2774647" cy="24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63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ntroduction">
            <a:extLst>
              <a:ext uri="{FF2B5EF4-FFF2-40B4-BE49-F238E27FC236}">
                <a16:creationId xmlns:a16="http://schemas.microsoft.com/office/drawing/2014/main" id="{B73E8ED0-BA43-425E-8783-4A227BA4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23" y="1581540"/>
            <a:ext cx="4050954" cy="440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8D7051-83F0-4CC3-9687-2742CBD1EF36}"/>
              </a:ext>
            </a:extLst>
          </p:cNvPr>
          <p:cNvSpPr/>
          <p:nvPr/>
        </p:nvSpPr>
        <p:spPr>
          <a:xfrm>
            <a:off x="3326234" y="606059"/>
            <a:ext cx="5539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Frequentist Parameter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05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4666DBC-A3A0-4270-A2DC-7AFB8F75DE03}"/>
              </a:ext>
            </a:extLst>
          </p:cNvPr>
          <p:cNvGrpSpPr/>
          <p:nvPr/>
        </p:nvGrpSpPr>
        <p:grpSpPr>
          <a:xfrm>
            <a:off x="3157537" y="1385566"/>
            <a:ext cx="5876925" cy="4846758"/>
            <a:chOff x="3157537" y="1005621"/>
            <a:chExt cx="5876925" cy="4846758"/>
          </a:xfrm>
        </p:grpSpPr>
        <p:pic>
          <p:nvPicPr>
            <p:cNvPr id="8194" name="Picture 2" descr="Probability concepts explained: Bayesian inference for parameter  estimation. | by Jonny Brooks-Bartlett | Towards Data Science">
              <a:extLst>
                <a:ext uri="{FF2B5EF4-FFF2-40B4-BE49-F238E27FC236}">
                  <a16:creationId xmlns:a16="http://schemas.microsoft.com/office/drawing/2014/main" id="{44F5488D-DA26-44BF-A8C8-392985FC9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8"/>
            <a:stretch/>
          </p:blipFill>
          <p:spPr bwMode="auto">
            <a:xfrm>
              <a:off x="3381373" y="4730995"/>
              <a:ext cx="5429251" cy="1121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Bayesian Statistics Explained in Simple English For Beginners">
              <a:extLst>
                <a:ext uri="{FF2B5EF4-FFF2-40B4-BE49-F238E27FC236}">
                  <a16:creationId xmlns:a16="http://schemas.microsoft.com/office/drawing/2014/main" id="{062250B7-DE33-4C6B-9BA5-0D51D54A2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537" y="1005621"/>
              <a:ext cx="5876925" cy="3637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69BA7BD-1D94-46CC-8E5E-1AD0FF7CC12F}"/>
              </a:ext>
            </a:extLst>
          </p:cNvPr>
          <p:cNvSpPr/>
          <p:nvPr/>
        </p:nvSpPr>
        <p:spPr>
          <a:xfrm>
            <a:off x="3661487" y="625676"/>
            <a:ext cx="4869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Bayesian Parameter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8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9F234D8-1C29-419B-AF5C-BAACB895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6463" y="643466"/>
            <a:ext cx="32590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39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11948" y="147161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Why Bayesian?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502936" y="307915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49922" y="3783577"/>
            <a:ext cx="7283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Probability &amp; Parameter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Terminologies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Frequentist V.S. Bayesian Inference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D04F7-0D4A-4DB6-851C-516EF0410C82}"/>
              </a:ext>
            </a:extLst>
          </p:cNvPr>
          <p:cNvCxnSpPr>
            <a:cxnSpLocks/>
          </p:cNvCxnSpPr>
          <p:nvPr/>
        </p:nvCxnSpPr>
        <p:spPr>
          <a:xfrm flipV="1">
            <a:off x="2180834" y="1324244"/>
            <a:ext cx="902361" cy="804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31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5DB944-FA92-4C02-997E-000BFD4FC179}"/>
              </a:ext>
            </a:extLst>
          </p:cNvPr>
          <p:cNvGrpSpPr/>
          <p:nvPr/>
        </p:nvGrpSpPr>
        <p:grpSpPr>
          <a:xfrm>
            <a:off x="150819" y="1717145"/>
            <a:ext cx="7510462" cy="4248488"/>
            <a:chOff x="557214" y="1666537"/>
            <a:chExt cx="7510462" cy="4248488"/>
          </a:xfrm>
        </p:grpSpPr>
        <p:pic>
          <p:nvPicPr>
            <p:cNvPr id="9218" name="Picture 2" descr="Marginal, Joint and Conditional Probabilities explained By Data Scientist |  by Kurtis Pykes | Towards Data Science">
              <a:extLst>
                <a:ext uri="{FF2B5EF4-FFF2-40B4-BE49-F238E27FC236}">
                  <a16:creationId xmlns:a16="http://schemas.microsoft.com/office/drawing/2014/main" id="{683E77BF-445C-4DF3-A4B4-9C28B4D22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14" y="1666537"/>
              <a:ext cx="7510462" cy="424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AE76B2-4379-42DA-8526-64014CD96585}"/>
                </a:ext>
              </a:extLst>
            </p:cNvPr>
            <p:cNvSpPr/>
            <p:nvPr/>
          </p:nvSpPr>
          <p:spPr>
            <a:xfrm>
              <a:off x="2225964" y="2096652"/>
              <a:ext cx="3870036" cy="2952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A65E2C-FDD1-42A5-96BF-DE98A52DCD25}"/>
                </a:ext>
              </a:extLst>
            </p:cNvPr>
            <p:cNvSpPr/>
            <p:nvPr/>
          </p:nvSpPr>
          <p:spPr>
            <a:xfrm>
              <a:off x="2221352" y="4946070"/>
              <a:ext cx="3870036" cy="830997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13F039-DF71-4BF8-8779-DE9F6D6791E6}"/>
                </a:ext>
              </a:extLst>
            </p:cNvPr>
            <p:cNvSpPr/>
            <p:nvPr/>
          </p:nvSpPr>
          <p:spPr>
            <a:xfrm>
              <a:off x="5966690" y="2092037"/>
              <a:ext cx="1440874" cy="2952000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69BA7BD-1D94-46CC-8E5E-1AD0FF7CC12F}"/>
              </a:ext>
            </a:extLst>
          </p:cNvPr>
          <p:cNvSpPr/>
          <p:nvPr/>
        </p:nvSpPr>
        <p:spPr>
          <a:xfrm>
            <a:off x="1656631" y="625676"/>
            <a:ext cx="8878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Terminologies (Discrete)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B36355-71CE-4151-8848-782F3A0CB040}"/>
              </a:ext>
            </a:extLst>
          </p:cNvPr>
          <p:cNvGrpSpPr/>
          <p:nvPr/>
        </p:nvGrpSpPr>
        <p:grpSpPr>
          <a:xfrm>
            <a:off x="7108976" y="2649316"/>
            <a:ext cx="4785590" cy="1559367"/>
            <a:chOff x="7258628" y="2503619"/>
            <a:chExt cx="4785590" cy="1559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236A03-51D5-4708-B3CC-9071A5DCBCD5}"/>
                    </a:ext>
                  </a:extLst>
                </p:cNvPr>
                <p:cNvSpPr txBox="1"/>
                <p:nvPr/>
              </p:nvSpPr>
              <p:spPr>
                <a:xfrm>
                  <a:off x="7258628" y="2503619"/>
                  <a:ext cx="46562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400" i="0" dirty="0">
                      <a:solidFill>
                        <a:srgbClr val="C00000"/>
                      </a:solidFill>
                      <a:effectLst/>
                      <a:latin typeface="Centaur" panose="02030504050205020304" pitchFamily="18" charset="0"/>
                    </a:rPr>
                    <a:t>Joint Probability Distribution,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C00000"/>
                    </a:solidFill>
                    <a:latin typeface="Centaur" panose="020305040502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236A03-51D5-4708-B3CC-9071A5DCB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28" y="2503619"/>
                  <a:ext cx="4656282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963" t="-9333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882576-B0E7-4097-ABAD-2A1FA24CB746}"/>
                    </a:ext>
                  </a:extLst>
                </p:cNvPr>
                <p:cNvSpPr txBox="1"/>
                <p:nvPr/>
              </p:nvSpPr>
              <p:spPr>
                <a:xfrm>
                  <a:off x="7258628" y="3052470"/>
                  <a:ext cx="478559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i="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effectLst/>
                      <a:latin typeface="Centaur" panose="02030504050205020304" pitchFamily="18" charset="0"/>
                    </a:rPr>
                    <a:t>Marginal Probability Distribution,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entaur" panose="020305040502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882576-B0E7-4097-ABAD-2A1FA24CB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28" y="3052470"/>
                  <a:ext cx="478559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911" t="-9333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CCC032-DFFA-4097-9091-2D57815FF208}"/>
                    </a:ext>
                  </a:extLst>
                </p:cNvPr>
                <p:cNvSpPr txBox="1"/>
                <p:nvPr/>
              </p:nvSpPr>
              <p:spPr>
                <a:xfrm>
                  <a:off x="7258628" y="3601321"/>
                  <a:ext cx="478559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i="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effectLst/>
                      <a:latin typeface="Centaur" panose="02030504050205020304" pitchFamily="18" charset="0"/>
                    </a:rPr>
                    <a:t>Marginal Probability Distribution,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entaur" panose="020305040502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CCC032-DFFA-4097-9091-2D57815FF2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28" y="3601321"/>
                  <a:ext cx="478559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" t="-9333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539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5DB944-FA92-4C02-997E-000BFD4FC179}"/>
              </a:ext>
            </a:extLst>
          </p:cNvPr>
          <p:cNvGrpSpPr/>
          <p:nvPr/>
        </p:nvGrpSpPr>
        <p:grpSpPr>
          <a:xfrm>
            <a:off x="150819" y="1717145"/>
            <a:ext cx="7510462" cy="4248488"/>
            <a:chOff x="557214" y="1666537"/>
            <a:chExt cx="7510462" cy="4248488"/>
          </a:xfrm>
        </p:grpSpPr>
        <p:pic>
          <p:nvPicPr>
            <p:cNvPr id="9218" name="Picture 2" descr="Marginal, Joint and Conditional Probabilities explained By Data Scientist |  by Kurtis Pykes | Towards Data Science">
              <a:extLst>
                <a:ext uri="{FF2B5EF4-FFF2-40B4-BE49-F238E27FC236}">
                  <a16:creationId xmlns:a16="http://schemas.microsoft.com/office/drawing/2014/main" id="{683E77BF-445C-4DF3-A4B4-9C28B4D22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14" y="1666537"/>
              <a:ext cx="7510462" cy="4248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AE76B2-4379-42DA-8526-64014CD96585}"/>
                </a:ext>
              </a:extLst>
            </p:cNvPr>
            <p:cNvSpPr/>
            <p:nvPr/>
          </p:nvSpPr>
          <p:spPr>
            <a:xfrm>
              <a:off x="2225964" y="2096652"/>
              <a:ext cx="1948867" cy="2952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69BA7BD-1D94-46CC-8E5E-1AD0FF7CC12F}"/>
              </a:ext>
            </a:extLst>
          </p:cNvPr>
          <p:cNvSpPr/>
          <p:nvPr/>
        </p:nvSpPr>
        <p:spPr>
          <a:xfrm>
            <a:off x="1656631" y="625676"/>
            <a:ext cx="8878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Terminologies (Discrete)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F5DF17-7403-44FE-BD83-4F9403FE5174}"/>
                  </a:ext>
                </a:extLst>
              </p:cNvPr>
              <p:cNvSpPr txBox="1"/>
              <p:nvPr/>
            </p:nvSpPr>
            <p:spPr>
              <a:xfrm>
                <a:off x="7001890" y="1836252"/>
                <a:ext cx="4656282" cy="2980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entaur" panose="02030504050205020304" pitchFamily="18" charset="0"/>
                  </a:rPr>
                  <a:t>Conditional Probability Distribution,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𝑀𝑎𝑙𝑒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algn="just">
                  <a:lnSpc>
                    <a:spcPts val="2000"/>
                  </a:lnSpc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aur" panose="020305040502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𝐹𝑜𝑜𝑡𝑏𝑎𝑙𝑙</m:t>
                          </m:r>
                        </m:e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𝑀𝑎𝑙𝑒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0.24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0.24+0.2+0.1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aur" panose="02030504050205020304" pitchFamily="18" charset="0"/>
                </a:endParaRPr>
              </a:p>
              <a:p>
                <a:pPr algn="just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aur" panose="020305040502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𝑅𝑢𝑔𝑏𝑦</m:t>
                          </m:r>
                        </m:e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𝑀𝑎𝑙𝑒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0.24+0.2+0.1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aur" panose="02030504050205020304" pitchFamily="18" charset="0"/>
                </a:endParaRPr>
              </a:p>
              <a:p>
                <a:pPr algn="just"/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aur" panose="020305040502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𝑂𝑡h𝑒𝑟</m:t>
                          </m:r>
                        </m:e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𝑀𝑎𝑙𝑒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0.24+0.2+0.1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F5DF17-7403-44FE-BD83-4F9403FE5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890" y="1836252"/>
                <a:ext cx="4656282" cy="2980111"/>
              </a:xfrm>
              <a:prstGeom prst="rect">
                <a:avLst/>
              </a:prstGeom>
              <a:blipFill>
                <a:blip r:embed="rId3"/>
                <a:stretch>
                  <a:fillRect l="-2097" t="-1636" r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44C3D7-931D-41F0-91D2-D33623D28EC8}"/>
                  </a:ext>
                </a:extLst>
              </p:cNvPr>
              <p:cNvSpPr txBox="1"/>
              <p:nvPr/>
            </p:nvSpPr>
            <p:spPr>
              <a:xfrm>
                <a:off x="7001890" y="4897740"/>
                <a:ext cx="46562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entaur" panose="02030504050205020304" pitchFamily="18" charset="0"/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hain</m:t>
                    </m:r>
                  </m:oMath>
                </a14:m>
                <a:r>
                  <a:rPr lang="en-US" sz="24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entaur" panose="02030504050205020304" pitchFamily="18" charset="0"/>
                  </a:rPr>
                  <a:t> Rule: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44C3D7-931D-41F0-91D2-D33623D2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890" y="4897740"/>
                <a:ext cx="4656282" cy="830997"/>
              </a:xfrm>
              <a:prstGeom prst="rect">
                <a:avLst/>
              </a:prstGeom>
              <a:blipFill>
                <a:blip r:embed="rId4"/>
                <a:stretch>
                  <a:fillRect l="-2097" t="-5109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88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Visualization of Bivariate Probability Distribution - Stack Overflow">
            <a:extLst>
              <a:ext uri="{FF2B5EF4-FFF2-40B4-BE49-F238E27FC236}">
                <a16:creationId xmlns:a16="http://schemas.microsoft.com/office/drawing/2014/main" id="{B32D6F66-4233-484A-8F45-C3D78A7B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81" y="1642299"/>
            <a:ext cx="6015037" cy="440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BD87D9-05AB-4B56-9B44-D2EF15D9DA2F}"/>
              </a:ext>
            </a:extLst>
          </p:cNvPr>
          <p:cNvSpPr/>
          <p:nvPr/>
        </p:nvSpPr>
        <p:spPr>
          <a:xfrm>
            <a:off x="2386426" y="625676"/>
            <a:ext cx="7419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Multidimensional Distribution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4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4D4AF-87F7-4C68-8CB2-E1B10ABFF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7" t="19909" r="26849" b="19087"/>
          <a:stretch/>
        </p:blipFill>
        <p:spPr>
          <a:xfrm>
            <a:off x="2463452" y="1427966"/>
            <a:ext cx="7265096" cy="5060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34871B-EE94-419F-880E-E7C29EA96160}"/>
              </a:ext>
            </a:extLst>
          </p:cNvPr>
          <p:cNvSpPr/>
          <p:nvPr/>
        </p:nvSpPr>
        <p:spPr>
          <a:xfrm>
            <a:off x="2005609" y="625676"/>
            <a:ext cx="8180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 Bivariate Gaussian Distribution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2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15D3826-5431-4DF7-A072-9EA05C26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1" y="0"/>
            <a:ext cx="4959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DE6D9-9728-4B48-ADB8-6BF3129E7E41}"/>
              </a:ext>
            </a:extLst>
          </p:cNvPr>
          <p:cNvSpPr txBox="1"/>
          <p:nvPr/>
        </p:nvSpPr>
        <p:spPr>
          <a:xfrm>
            <a:off x="6169890" y="1418072"/>
            <a:ext cx="45350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麟之爲靈，昭昭也。詠於</a:t>
            </a:r>
            <a:r>
              <a:rPr lang="en-US" altLang="zh-TW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《</a:t>
            </a:r>
            <a:r>
              <a:rPr lang="zh-TW" altLang="en-US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詩</a:t>
            </a:r>
            <a:r>
              <a:rPr lang="en-US" altLang="zh-TW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》</a:t>
            </a:r>
            <a:r>
              <a:rPr lang="zh-TW" altLang="en-US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，書於</a:t>
            </a:r>
            <a:r>
              <a:rPr lang="en-US" altLang="zh-TW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《</a:t>
            </a:r>
            <a:r>
              <a:rPr lang="zh-TW" altLang="en-US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春秋</a:t>
            </a:r>
            <a:r>
              <a:rPr lang="en-US" altLang="zh-TW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》</a:t>
            </a:r>
            <a:r>
              <a:rPr lang="zh-TW" altLang="en-US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，雜出於傳記百家之書，雖婦人小子皆知其爲祥也</a:t>
            </a:r>
            <a:r>
              <a:rPr lang="zh-CN" altLang="en-US" sz="2400" dirty="0">
                <a:solidFill>
                  <a:srgbClr val="0F0F0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r>
              <a:rPr lang="zh-TW" altLang="en-US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然麟之爲物，不畜於家，不恆有於天下。其爲形也不類，非若馬牛犬豕豺狼麋鹿然。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然則雖有麟，不可知其爲麟也</a:t>
            </a:r>
            <a:r>
              <a:rPr lang="zh-TW" altLang="en-US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。角者吾知其爲牛，鬣者吾知其爲馬，犬豕豺狼麋鹿，吾知其爲犬豕豺狼麋鹿。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惟麟也，不可知</a:t>
            </a:r>
            <a:r>
              <a:rPr lang="zh-TW" altLang="en-US" sz="2400" b="0" i="0" dirty="0">
                <a:solidFill>
                  <a:srgbClr val="0F0F0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en-US" altLang="zh-TW" sz="2400" b="0" i="0" dirty="0">
              <a:solidFill>
                <a:srgbClr val="0F0F0F"/>
              </a:solidFill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sz="2400" dirty="0">
              <a:solidFill>
                <a:srgbClr val="0F0F0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r"/>
            <a:r>
              <a:rPr lang="en-US" altLang="zh-CN" dirty="0">
                <a:solidFill>
                  <a:srgbClr val="0F0F0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b="1" dirty="0">
                <a:solidFill>
                  <a:srgbClr val="0F0F0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韓愈</a:t>
            </a:r>
            <a:r>
              <a:rPr lang="en-US" altLang="zh-CN" b="1" dirty="0">
                <a:solidFill>
                  <a:srgbClr val="0F0F0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《</a:t>
            </a:r>
            <a:r>
              <a:rPr lang="zh-CN" altLang="en-US" b="1" dirty="0">
                <a:solidFill>
                  <a:srgbClr val="0F0F0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獲麟解</a:t>
            </a:r>
            <a:r>
              <a:rPr lang="en-US" altLang="zh-CN" b="1" dirty="0">
                <a:solidFill>
                  <a:srgbClr val="0F0F0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》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13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1: Illustration of a bivariate Gaussian distribution. The marginal and... |  Download Scientific Diagram">
            <a:extLst>
              <a:ext uri="{FF2B5EF4-FFF2-40B4-BE49-F238E27FC236}">
                <a16:creationId xmlns:a16="http://schemas.microsoft.com/office/drawing/2014/main" id="{28533B04-098D-46E1-98AD-89CEFD3E0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77" y="1831759"/>
            <a:ext cx="6668877" cy="40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809F12-84F2-4BDA-A9C3-BAFB8350BE98}"/>
              </a:ext>
            </a:extLst>
          </p:cNvPr>
          <p:cNvSpPr/>
          <p:nvPr/>
        </p:nvSpPr>
        <p:spPr>
          <a:xfrm>
            <a:off x="1304677" y="625676"/>
            <a:ext cx="9582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Terminologies (Continuous)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C9AEF8-0F30-4940-828E-5AE69C9FD4AB}"/>
                  </a:ext>
                </a:extLst>
              </p:cNvPr>
              <p:cNvSpPr txBox="1"/>
              <p:nvPr/>
            </p:nvSpPr>
            <p:spPr>
              <a:xfrm>
                <a:off x="7744610" y="2912082"/>
                <a:ext cx="3142713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C9AEF8-0F30-4940-828E-5AE69C9FD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610" y="2912082"/>
                <a:ext cx="3142713" cy="955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46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aïve Bayes Algorithm With Python | LaptrinhX">
            <a:extLst>
              <a:ext uri="{FF2B5EF4-FFF2-40B4-BE49-F238E27FC236}">
                <a16:creationId xmlns:a16="http://schemas.microsoft.com/office/drawing/2014/main" id="{F7783BDA-0243-4D06-B997-0A516246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019300"/>
            <a:ext cx="69913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E8EA9A-D4D3-43B9-9192-AE1CC62034D1}"/>
              </a:ext>
            </a:extLst>
          </p:cNvPr>
          <p:cNvSpPr/>
          <p:nvPr/>
        </p:nvSpPr>
        <p:spPr>
          <a:xfrm>
            <a:off x="4141170" y="1037272"/>
            <a:ext cx="3909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Bayes’ Theorem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03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Visualizing Naive Bayes Theorem. Bayesian Theorem visualized though… | by  Hugegene | Towards Data Science">
            <a:extLst>
              <a:ext uri="{FF2B5EF4-FFF2-40B4-BE49-F238E27FC236}">
                <a16:creationId xmlns:a16="http://schemas.microsoft.com/office/drawing/2014/main" id="{AFA79CD5-E11B-4009-9487-2AC39D128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99" y="2242992"/>
            <a:ext cx="56388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5FE4D3-302A-4BBC-93A5-DDF557DB92C7}"/>
              </a:ext>
            </a:extLst>
          </p:cNvPr>
          <p:cNvSpPr/>
          <p:nvPr/>
        </p:nvSpPr>
        <p:spPr>
          <a:xfrm>
            <a:off x="2873710" y="797126"/>
            <a:ext cx="6444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Bayes’ Theorem (Example)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7966-AC48-4021-B842-3B83D9EF3B22}"/>
                  </a:ext>
                </a:extLst>
              </p:cNvPr>
              <p:cNvSpPr txBox="1"/>
              <p:nvPr/>
            </p:nvSpPr>
            <p:spPr>
              <a:xfrm>
                <a:off x="7481454" y="2674555"/>
                <a:ext cx="3251201" cy="2432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𝐵𝑜𝑦𝑠</m:t>
                          </m:r>
                        </m:e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𝑊𝑒𝑎𝑟𝑠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𝑃𝑖𝑛𝑘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sz="18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𝑊𝑒𝑎𝑟𝑠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Pin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𝐵𝑜𝑦𝑠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𝐵𝑜𝑦𝑠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𝑊𝑒𝑎𝑟𝑠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𝑃𝑖𝑛𝑘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7966-AC48-4021-B842-3B83D9EF3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54" y="2674555"/>
                <a:ext cx="3251201" cy="2432525"/>
              </a:xfrm>
              <a:prstGeom prst="rect">
                <a:avLst/>
              </a:prstGeom>
              <a:blipFill>
                <a:blip r:embed="rId3"/>
                <a:stretch>
                  <a:fillRect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96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E8EA9A-D4D3-43B9-9192-AE1CC62034D1}"/>
              </a:ext>
            </a:extLst>
          </p:cNvPr>
          <p:cNvSpPr/>
          <p:nvPr/>
        </p:nvSpPr>
        <p:spPr>
          <a:xfrm>
            <a:off x="4135558" y="1080041"/>
            <a:ext cx="3920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Bayes’ Theorem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9ADB18-4AA0-415E-9C14-AFDFFB54FF82}"/>
              </a:ext>
            </a:extLst>
          </p:cNvPr>
          <p:cNvGrpSpPr/>
          <p:nvPr/>
        </p:nvGrpSpPr>
        <p:grpSpPr>
          <a:xfrm>
            <a:off x="1151521" y="2019300"/>
            <a:ext cx="9156261" cy="3065436"/>
            <a:chOff x="1151521" y="2019300"/>
            <a:chExt cx="9156261" cy="3065436"/>
          </a:xfrm>
        </p:grpSpPr>
        <p:pic>
          <p:nvPicPr>
            <p:cNvPr id="16386" name="Picture 2" descr="Naïve Bayes Algorithm With Python | LaptrinhX">
              <a:extLst>
                <a:ext uri="{FF2B5EF4-FFF2-40B4-BE49-F238E27FC236}">
                  <a16:creationId xmlns:a16="http://schemas.microsoft.com/office/drawing/2014/main" id="{F7783BDA-0243-4D06-B997-0A5162465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325" y="2019300"/>
              <a:ext cx="6991350" cy="281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DCE3E-2D60-45A6-AF0E-7A51FDA8ABBF}"/>
                </a:ext>
              </a:extLst>
            </p:cNvPr>
            <p:cNvSpPr txBox="1"/>
            <p:nvPr/>
          </p:nvSpPr>
          <p:spPr>
            <a:xfrm>
              <a:off x="1151521" y="3384876"/>
              <a:ext cx="25245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Posterior Probability</a:t>
              </a:r>
              <a:endParaRPr lang="en-US" sz="2400" dirty="0">
                <a:solidFill>
                  <a:srgbClr val="C0000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2A11D6-3168-4C92-8162-66BC561DD1FC}"/>
                </a:ext>
              </a:extLst>
            </p:cNvPr>
            <p:cNvSpPr txBox="1"/>
            <p:nvPr/>
          </p:nvSpPr>
          <p:spPr>
            <a:xfrm>
              <a:off x="5780658" y="2592301"/>
              <a:ext cx="14144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Likelihood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5E0B15-71AD-4540-A648-926AC60DF4A8}"/>
                </a:ext>
              </a:extLst>
            </p:cNvPr>
            <p:cNvSpPr txBox="1"/>
            <p:nvPr/>
          </p:nvSpPr>
          <p:spPr>
            <a:xfrm>
              <a:off x="8248686" y="3053966"/>
              <a:ext cx="20590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Prior Probability</a:t>
              </a:r>
              <a:endParaRPr lang="en-US" sz="2400" dirty="0">
                <a:solidFill>
                  <a:srgbClr val="C0000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A4A5DB-5C3A-49F8-9B18-8A5943340AF5}"/>
                </a:ext>
              </a:extLst>
            </p:cNvPr>
            <p:cNvSpPr txBox="1"/>
            <p:nvPr/>
          </p:nvSpPr>
          <p:spPr>
            <a:xfrm>
              <a:off x="5604060" y="4253739"/>
              <a:ext cx="273637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Marginal Probability </a:t>
              </a:r>
            </a:p>
            <a:p>
              <a:pPr algn="ctr"/>
              <a:r>
                <a:rPr lang="en-US" sz="2400" dirty="0">
                  <a:solidFill>
                    <a:srgbClr val="C00000"/>
                  </a:solidFill>
                  <a:latin typeface="Centaur" panose="02030504050205020304" pitchFamily="18" charset="0"/>
                </a:rPr>
                <a:t>(Normalizing Factor)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0166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4666DBC-A3A0-4270-A2DC-7AFB8F75DE03}"/>
              </a:ext>
            </a:extLst>
          </p:cNvPr>
          <p:cNvGrpSpPr/>
          <p:nvPr/>
        </p:nvGrpSpPr>
        <p:grpSpPr>
          <a:xfrm>
            <a:off x="3157537" y="1385566"/>
            <a:ext cx="5876925" cy="4846758"/>
            <a:chOff x="3157537" y="1005621"/>
            <a:chExt cx="5876925" cy="4846758"/>
          </a:xfrm>
        </p:grpSpPr>
        <p:pic>
          <p:nvPicPr>
            <p:cNvPr id="8194" name="Picture 2" descr="Probability concepts explained: Bayesian inference for parameter  estimation. | by Jonny Brooks-Bartlett | Towards Data Science">
              <a:extLst>
                <a:ext uri="{FF2B5EF4-FFF2-40B4-BE49-F238E27FC236}">
                  <a16:creationId xmlns:a16="http://schemas.microsoft.com/office/drawing/2014/main" id="{44F5488D-DA26-44BF-A8C8-392985FC9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8"/>
            <a:stretch/>
          </p:blipFill>
          <p:spPr bwMode="auto">
            <a:xfrm>
              <a:off x="3381373" y="4730995"/>
              <a:ext cx="5429251" cy="1121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Bayesian Statistics Explained in Simple English For Beginners">
              <a:extLst>
                <a:ext uri="{FF2B5EF4-FFF2-40B4-BE49-F238E27FC236}">
                  <a16:creationId xmlns:a16="http://schemas.microsoft.com/office/drawing/2014/main" id="{062250B7-DE33-4C6B-9BA5-0D51D54A2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537" y="1005621"/>
              <a:ext cx="5876925" cy="3637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69BA7BD-1D94-46CC-8E5E-1AD0FF7CC12F}"/>
              </a:ext>
            </a:extLst>
          </p:cNvPr>
          <p:cNvSpPr/>
          <p:nvPr/>
        </p:nvSpPr>
        <p:spPr>
          <a:xfrm>
            <a:off x="3758853" y="625676"/>
            <a:ext cx="4674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Bayesian Statistics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509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inuous Bayes' Theorem and when it applies - Mathematics Stack Exchange">
            <a:extLst>
              <a:ext uri="{FF2B5EF4-FFF2-40B4-BE49-F238E27FC236}">
                <a16:creationId xmlns:a16="http://schemas.microsoft.com/office/drawing/2014/main" id="{3F74EEBF-7439-4CD8-A57B-DD8A24BC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6" y="1878097"/>
            <a:ext cx="11248008" cy="214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66DBED-95C6-45FE-97A4-6B1A697EEE36}"/>
              </a:ext>
            </a:extLst>
          </p:cNvPr>
          <p:cNvSpPr/>
          <p:nvPr/>
        </p:nvSpPr>
        <p:spPr>
          <a:xfrm>
            <a:off x="6516216" y="3253464"/>
            <a:ext cx="2254929" cy="9270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A522F-4AD4-4BF2-8CC5-06A4E33A64BE}"/>
              </a:ext>
            </a:extLst>
          </p:cNvPr>
          <p:cNvSpPr/>
          <p:nvPr/>
        </p:nvSpPr>
        <p:spPr>
          <a:xfrm>
            <a:off x="1720539" y="902767"/>
            <a:ext cx="875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Bayes’ Theorem in Continuous Form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E99CC-9F09-47B6-A235-49F167E9247F}"/>
              </a:ext>
            </a:extLst>
          </p:cNvPr>
          <p:cNvSpPr txBox="1"/>
          <p:nvPr/>
        </p:nvSpPr>
        <p:spPr>
          <a:xfrm>
            <a:off x="5525533" y="4252855"/>
            <a:ext cx="42362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i="0" dirty="0">
                <a:effectLst/>
                <a:latin typeface="Centaur" panose="02030504050205020304" pitchFamily="18" charset="0"/>
              </a:rPr>
              <a:t>A scaling constant, which could be computationally intractable, if not impossible, given a high-dimensional probability distribution.</a:t>
            </a:r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64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11948" y="147161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Why Bayesian?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502936" y="307915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49922" y="3783577"/>
            <a:ext cx="7283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Probability &amp; Parameter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Terminologies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Frequentist V.S. Bayesian Inference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D04F7-0D4A-4DB6-851C-516EF0410C82}"/>
              </a:ext>
            </a:extLst>
          </p:cNvPr>
          <p:cNvCxnSpPr>
            <a:cxnSpLocks/>
          </p:cNvCxnSpPr>
          <p:nvPr/>
        </p:nvCxnSpPr>
        <p:spPr>
          <a:xfrm flipV="1">
            <a:off x="2180834" y="1324244"/>
            <a:ext cx="902361" cy="804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420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BF042278-E17B-4B75-A70F-AAA25B7B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392890"/>
            <a:ext cx="6726237" cy="496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06F70B-55DB-4CAD-AC89-8C81D6E95236}"/>
              </a:ext>
            </a:extLst>
          </p:cNvPr>
          <p:cNvSpPr/>
          <p:nvPr/>
        </p:nvSpPr>
        <p:spPr>
          <a:xfrm>
            <a:off x="3335436" y="504826"/>
            <a:ext cx="55211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Central Limit Theorem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626FC-AEAF-4405-9400-16DDE49AEB0A}"/>
                  </a:ext>
                </a:extLst>
              </p:cNvPr>
              <p:cNvSpPr txBox="1"/>
              <p:nvPr/>
            </p:nvSpPr>
            <p:spPr>
              <a:xfrm>
                <a:off x="6437745" y="3120474"/>
                <a:ext cx="6096000" cy="2026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𝑓</m:t>
                        </m:r>
                        <m: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𝑋</m:t>
                        </m:r>
                        <m: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)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=</m:t>
                    </m:r>
                    <m:r>
                      <a:rPr lang="zh-CN" altLang="en-US" sz="1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𝜇</m:t>
                    </m:r>
                  </m:oMath>
                </a14:m>
                <a:r>
                  <a:rPr lang="en-US" altLang="zh-CN" sz="24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(Unbiased estimation)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sz="1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𝕍</m:t>
                    </m:r>
                    <m:r>
                      <a:rPr lang="en-US" altLang="zh-CN" sz="1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𝑎𝑟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𝑓</m:t>
                        </m:r>
                        <m: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𝑋</m:t>
                        </m:r>
                        <m:r>
                          <a:rPr lang="en-US" altLang="zh-CN" sz="1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)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=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180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𝑁</m:t>
                            </m:r>
                          </m:den>
                        </m:f>
                        <m:r>
                          <a:rPr lang="zh-CN" altLang="en-US" sz="1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𝜎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r>
                  <a:rPr lang="en-US" altLang="zh-CN" sz="24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(Reduced Variance)</a:t>
                </a:r>
              </a:p>
              <a:p>
                <a:pPr algn="ctr"/>
                <a:endParaRPr lang="en-US" altLang="zh-CN" sz="24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  <a:p>
                <a:pPr algn="ctr"/>
                <a:r>
                  <a:rPr lang="en-US" altLang="zh-CN" sz="2000" dirty="0">
                    <a:solidFill>
                      <a:srgbClr val="282829"/>
                    </a:solidFill>
                    <a:latin typeface="Centaur" panose="02030504050205020304" pitchFamily="18" charset="0"/>
                    <a:cs typeface="Arabic Typesetting" panose="020B0604020202020204" pitchFamily="66" charset="-78"/>
                  </a:rPr>
                  <a:t>Sampling Distribution of </a:t>
                </a:r>
                <a:r>
                  <a:rPr lang="en-US" altLang="zh-CN" sz="2000" dirty="0">
                    <a:solidFill>
                      <a:srgbClr val="282829"/>
                    </a:solidFill>
                    <a:latin typeface="Cambria Math" panose="02040503050406030204" pitchFamily="18" charset="0"/>
                    <a:cs typeface="Arabic Typesetting" panose="020B0604020202020204" pitchFamily="66" charset="-78"/>
                  </a:rPr>
                  <a:t>X ~ 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 b="0" i="0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μ</m:t>
                    </m:r>
                  </m:oMath>
                </a14:m>
                <a:r>
                  <a:rPr lang="en-US" altLang="zh-CN" sz="2000" dirty="0">
                    <a:solidFill>
                      <a:srgbClr val="282829"/>
                    </a:solidFill>
                    <a:latin typeface="Cambria Math" panose="02040503050406030204" pitchFamily="18" charset="0"/>
                    <a:cs typeface="Arabic Typesetting" panose="020B0604020202020204" pitchFamily="66" charset="-78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fPr>
                          <m:num>
                            <m:r>
                              <a:rPr lang="en-US" altLang="zh-CN" sz="2000" b="0" i="0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N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σ</m:t>
                        </m:r>
                      </m:e>
                      <m:sup>
                        <m:r>
                          <a:rPr lang="en-US" altLang="zh-CN" sz="2000" i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r>
                  <a:rPr lang="en-US" altLang="zh-CN" sz="2000" dirty="0">
                    <a:solidFill>
                      <a:srgbClr val="282829"/>
                    </a:solidFill>
                    <a:latin typeface="Cambria Math" panose="02040503050406030204" pitchFamily="18" charset="0"/>
                    <a:cs typeface="Arabic Typesetting" panose="020B0604020202020204" pitchFamily="66" charset="-78"/>
                  </a:rPr>
                  <a:t>)</a:t>
                </a:r>
              </a:p>
              <a:p>
                <a:pPr algn="ctr"/>
                <a:endParaRPr lang="en-US" altLang="zh-CN" sz="24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626FC-AEAF-4405-9400-16DDE49AE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745" y="3120474"/>
                <a:ext cx="6096000" cy="2026067"/>
              </a:xfrm>
              <a:prstGeom prst="rect">
                <a:avLst/>
              </a:prstGeom>
              <a:blipFill>
                <a:blip r:embed="rId3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30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Understanding Statistical Intervals Part 1 - Confidence Intervals -  ProPharma Group">
            <a:extLst>
              <a:ext uri="{FF2B5EF4-FFF2-40B4-BE49-F238E27FC236}">
                <a16:creationId xmlns:a16="http://schemas.microsoft.com/office/drawing/2014/main" id="{AFE7EBFF-65C5-4F17-BC2C-DB5AC4DB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59" y="2085975"/>
            <a:ext cx="8152279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DCBD9-8BC6-44FA-8268-CA2FD595E89E}"/>
              </a:ext>
            </a:extLst>
          </p:cNvPr>
          <p:cNvSpPr/>
          <p:nvPr/>
        </p:nvSpPr>
        <p:spPr>
          <a:xfrm>
            <a:off x="769765" y="800101"/>
            <a:ext cx="106524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Frequentist Inference (Confidence Interval)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43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aniel Dendy: Modus Tollens">
            <a:extLst>
              <a:ext uri="{FF2B5EF4-FFF2-40B4-BE49-F238E27FC236}">
                <a16:creationId xmlns:a16="http://schemas.microsoft.com/office/drawing/2014/main" id="{A9FAE229-5E8D-4E7F-8380-5FF01C62B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7" y="2711018"/>
            <a:ext cx="19526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17EED6-D460-44A2-88E5-DC44E80FEA95}"/>
              </a:ext>
            </a:extLst>
          </p:cNvPr>
          <p:cNvSpPr/>
          <p:nvPr/>
        </p:nvSpPr>
        <p:spPr>
          <a:xfrm>
            <a:off x="1707138" y="1066801"/>
            <a:ext cx="8777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Modus Tollens &amp; Hypothesis Testing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5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1782395"/>
            <a:ext cx="45609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Why Bayesian?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Bayesian?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Bayesian in Action</a:t>
            </a:r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045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P-Value in Statistical Hypothesis Tests: What is it? - Statistics How To">
            <a:extLst>
              <a:ext uri="{FF2B5EF4-FFF2-40B4-BE49-F238E27FC236}">
                <a16:creationId xmlns:a16="http://schemas.microsoft.com/office/drawing/2014/main" id="{D524CE3D-3605-4B48-AC03-80D31F84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214563"/>
            <a:ext cx="47434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12F225-D777-4C04-AEB6-35C516820B36}"/>
              </a:ext>
            </a:extLst>
          </p:cNvPr>
          <p:cNvSpPr/>
          <p:nvPr/>
        </p:nvSpPr>
        <p:spPr>
          <a:xfrm>
            <a:off x="2238694" y="800101"/>
            <a:ext cx="7714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Frequentist Inference (p-value)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7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5FB72D-54A0-48D9-9903-6895DB954B5A}"/>
              </a:ext>
            </a:extLst>
          </p:cNvPr>
          <p:cNvSpPr/>
          <p:nvPr/>
        </p:nvSpPr>
        <p:spPr>
          <a:xfrm>
            <a:off x="1333768" y="615376"/>
            <a:ext cx="9524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(</a:t>
            </a:r>
            <a:r>
              <a:rPr lang="en-US" altLang="zh-CN" sz="32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Mis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)Interpretation of The p-Value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8B1D7-0909-4083-B82C-B0DA44C708A6}"/>
              </a:ext>
            </a:extLst>
          </p:cNvPr>
          <p:cNvSpPr txBox="1"/>
          <p:nvPr/>
        </p:nvSpPr>
        <p:spPr>
          <a:xfrm>
            <a:off x="6096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0" dirty="0">
                <a:solidFill>
                  <a:srgbClr val="333333"/>
                </a:solidFill>
                <a:effectLst/>
                <a:latin typeface="Droid Serif"/>
                <a:hlinkClick r:id="rId2"/>
              </a:rPr>
              <a:t>Moving to a World Beyond “</a:t>
            </a:r>
            <a:r>
              <a:rPr lang="en-US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hlinkClick r:id="rId2"/>
              </a:rPr>
              <a:t>p</a:t>
            </a:r>
            <a:r>
              <a:rPr lang="en-US" i="0" dirty="0">
                <a:solidFill>
                  <a:srgbClr val="333333"/>
                </a:solidFill>
                <a:effectLst/>
                <a:latin typeface="Droid Serif"/>
                <a:hlinkClick r:id="rId2"/>
              </a:rPr>
              <a:t> &lt; 0.05”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8C461-78E6-4F10-9A58-63DF84C8253D}"/>
              </a:ext>
            </a:extLst>
          </p:cNvPr>
          <p:cNvSpPr txBox="1"/>
          <p:nvPr/>
        </p:nvSpPr>
        <p:spPr>
          <a:xfrm>
            <a:off x="1683328" y="1303704"/>
            <a:ext cx="882534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entaur" panose="02030504050205020304" pitchFamily="18" charset="0"/>
              </a:rPr>
              <a:t>ASA Statement on Significance and p-Value</a:t>
            </a:r>
          </a:p>
          <a:p>
            <a:pPr algn="ctr">
              <a:lnSpc>
                <a:spcPts val="2000"/>
              </a:lnSpc>
            </a:pPr>
            <a:endParaRPr lang="en-US" sz="2800" b="1" dirty="0">
              <a:latin typeface="Centaur" panose="020305040502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P-values can indicate how incompatible the data are with a specified statistical model.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P-values do not measure the probability that the studied hypothesis is true, or the probability that the data were produced by random chance alone.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Scientific conclusions and business or policy decisions should not be based only on whether a p-value passes a specific threshold.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Proper inference requires full reporting and transparency.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A p-value, or statistical significance, does not measure the size of an effect or the importance of a result.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By itself, a p-value does not provide a good measure of evidence regarding a model or hypothesis. </a:t>
            </a:r>
          </a:p>
        </p:txBody>
      </p:sp>
    </p:spTree>
    <p:extLst>
      <p:ext uri="{BB962C8B-B14F-4D97-AF65-F5344CB8AC3E}">
        <p14:creationId xmlns:p14="http://schemas.microsoft.com/office/powerpoint/2010/main" val="394456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4666DBC-A3A0-4270-A2DC-7AFB8F75DE03}"/>
              </a:ext>
            </a:extLst>
          </p:cNvPr>
          <p:cNvGrpSpPr/>
          <p:nvPr/>
        </p:nvGrpSpPr>
        <p:grpSpPr>
          <a:xfrm>
            <a:off x="3157534" y="1460981"/>
            <a:ext cx="5876925" cy="4846758"/>
            <a:chOff x="3157537" y="1005621"/>
            <a:chExt cx="5876925" cy="4846758"/>
          </a:xfrm>
        </p:grpSpPr>
        <p:pic>
          <p:nvPicPr>
            <p:cNvPr id="8194" name="Picture 2" descr="Probability concepts explained: Bayesian inference for parameter  estimation. | by Jonny Brooks-Bartlett | Towards Data Science">
              <a:extLst>
                <a:ext uri="{FF2B5EF4-FFF2-40B4-BE49-F238E27FC236}">
                  <a16:creationId xmlns:a16="http://schemas.microsoft.com/office/drawing/2014/main" id="{44F5488D-DA26-44BF-A8C8-392985FC9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8"/>
            <a:stretch/>
          </p:blipFill>
          <p:spPr bwMode="auto">
            <a:xfrm>
              <a:off x="3381373" y="4730995"/>
              <a:ext cx="5429251" cy="1121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Bayesian Statistics Explained in Simple English For Beginners">
              <a:extLst>
                <a:ext uri="{FF2B5EF4-FFF2-40B4-BE49-F238E27FC236}">
                  <a16:creationId xmlns:a16="http://schemas.microsoft.com/office/drawing/2014/main" id="{062250B7-DE33-4C6B-9BA5-0D51D54A2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537" y="1005621"/>
              <a:ext cx="5876925" cy="3637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69BA7BD-1D94-46CC-8E5E-1AD0FF7CC12F}"/>
              </a:ext>
            </a:extLst>
          </p:cNvPr>
          <p:cNvSpPr/>
          <p:nvPr/>
        </p:nvSpPr>
        <p:spPr>
          <a:xfrm>
            <a:off x="1593964" y="405457"/>
            <a:ext cx="900406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Bayesian Inference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(Credible Interval &amp; Multiple Hypothesis Testing)</a:t>
            </a:r>
            <a:endParaRPr lang="en-US" altLang="zh-CN" sz="20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871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1A158A-5AA8-452D-8714-A5F0659135C2}"/>
              </a:ext>
            </a:extLst>
          </p:cNvPr>
          <p:cNvSpPr/>
          <p:nvPr/>
        </p:nvSpPr>
        <p:spPr>
          <a:xfrm>
            <a:off x="490940" y="594504"/>
            <a:ext cx="11210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Frequentist V.S. Bayesian Inference (Example)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146" name="Picture 2" descr="The Jungle Book (1967) - IMDb">
            <a:extLst>
              <a:ext uri="{FF2B5EF4-FFF2-40B4-BE49-F238E27FC236}">
                <a16:creationId xmlns:a16="http://schemas.microsoft.com/office/drawing/2014/main" id="{2735C656-6AA5-4B8A-B6D5-F1625F6C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4" y="1858992"/>
            <a:ext cx="5106972" cy="340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EB8DB28-6582-4540-B042-C7118DF99E7C}"/>
              </a:ext>
            </a:extLst>
          </p:cNvPr>
          <p:cNvGrpSpPr/>
          <p:nvPr/>
        </p:nvGrpSpPr>
        <p:grpSpPr>
          <a:xfrm>
            <a:off x="-69273" y="1756242"/>
            <a:ext cx="12168909" cy="4457169"/>
            <a:chOff x="23091" y="1940964"/>
            <a:chExt cx="12168909" cy="4457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AED2027-1E61-4DD1-BAA2-7F5584CB45A1}"/>
                    </a:ext>
                  </a:extLst>
                </p:cNvPr>
                <p:cNvSpPr txBox="1"/>
                <p:nvPr/>
              </p:nvSpPr>
              <p:spPr>
                <a:xfrm>
                  <a:off x="5477840" y="1940964"/>
                  <a:ext cx="6096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#(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𝐵𝑒𝑎𝑟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)=1, #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=3, #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AED2027-1E61-4DD1-BAA2-7F5584CB4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840" y="1940964"/>
                  <a:ext cx="609600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614762E-98DD-4B06-9B95-5FE12E1D2761}"/>
                    </a:ext>
                  </a:extLst>
                </p:cNvPr>
                <p:cNvSpPr txBox="1"/>
                <p:nvPr/>
              </p:nvSpPr>
              <p:spPr>
                <a:xfrm>
                  <a:off x="5477840" y="2351168"/>
                  <a:ext cx="6096000" cy="9135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latin typeface="Cambria Math" panose="02040503050406030204" pitchFamily="18" charset="0"/>
                    </a:rPr>
                    <a:t>A </a:t>
                  </a:r>
                  <a:r>
                    <a:rPr 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mbria Math" panose="02040503050406030204" pitchFamily="18" charset="0"/>
                    </a:rPr>
                    <a:t>F</a:t>
                  </a:r>
                  <a:r>
                    <a:rPr lang="en-US" sz="18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latin typeface="Cambria Math" panose="02040503050406030204" pitchFamily="18" charset="0"/>
                    </a:rPr>
                    <a:t>requentist says: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𝐵𝑒𝑎𝑟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614762E-98DD-4B06-9B95-5FE12E1D2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840" y="2351168"/>
                  <a:ext cx="6096000" cy="913583"/>
                </a:xfrm>
                <a:prstGeom prst="rect">
                  <a:avLst/>
                </a:prstGeom>
                <a:blipFill>
                  <a:blip r:embed="rId4"/>
                  <a:stretch>
                    <a:fillRect l="-800" t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A0A30C-0B60-4A46-B31A-4EDA0CD0A593}"/>
                    </a:ext>
                  </a:extLst>
                </p:cNvPr>
                <p:cNvSpPr txBox="1"/>
                <p:nvPr/>
              </p:nvSpPr>
              <p:spPr>
                <a:xfrm>
                  <a:off x="5477840" y="3306890"/>
                  <a:ext cx="6714160" cy="22313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latin typeface="Cambria Math" panose="02040503050406030204" pitchFamily="18" charset="0"/>
                    </a:rPr>
                    <a:t>A Bayesian says:</a:t>
                  </a:r>
                </a:p>
                <a:p>
                  <a:r>
                    <a:rPr lang="en-US" sz="1800" b="0" dirty="0">
                      <a:solidFill>
                        <a:srgbClr val="C00000"/>
                      </a:solidFill>
                      <a:effectLst/>
                      <a:latin typeface="Cambria Math" panose="02040503050406030204" pitchFamily="18" charset="0"/>
                    </a:rPr>
                    <a:t>Tiger</a:t>
                  </a:r>
                  <a:r>
                    <a:rPr lang="en-US" dirty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a:t>s are nocturnal, based on my prior knowledge: 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𝐵𝑒𝑎𝑟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oMath>
                    </m:oMathPara>
                  </a14:m>
                  <a:endParaRPr lang="en-US" sz="1800" b="0" i="1" dirty="0">
                    <a:solidFill>
                      <a:srgbClr val="C00000"/>
                    </a:solidFill>
                    <a:effectLst/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𝑆𝑒𝑒𝑛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𝐵𝑒𝑎𝑟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37</m:t>
                            </m:r>
                          </m:num>
                          <m:den>
                            <m:r>
                              <a:rPr lang="en-US" sz="1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  <m:r>
                          <a:rPr lang="en-US" sz="1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=0.37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A0A30C-0B60-4A46-B31A-4EDA0CD0A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840" y="3306890"/>
                  <a:ext cx="6714160" cy="2231380"/>
                </a:xfrm>
                <a:prstGeom prst="rect">
                  <a:avLst/>
                </a:prstGeom>
                <a:blipFill>
                  <a:blip r:embed="rId5"/>
                  <a:stretch>
                    <a:fillRect l="-726" t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D404B0D-C36C-44FD-9482-83F685443A99}"/>
                    </a:ext>
                  </a:extLst>
                </p:cNvPr>
                <p:cNvSpPr txBox="1"/>
                <p:nvPr/>
              </p:nvSpPr>
              <p:spPr>
                <a:xfrm>
                  <a:off x="23091" y="5580409"/>
                  <a:ext cx="12145818" cy="8177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𝐵𝑒𝑎𝑟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0.37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=0.1081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0.37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,=0.081,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0.37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=0.81</m:t>
                        </m:r>
                      </m:oMath>
                    </m:oMathPara>
                  </a14:m>
                  <a:endParaRPr lang="en-US" sz="18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D404B0D-C36C-44FD-9482-83F685443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1" y="5580409"/>
                  <a:ext cx="12145818" cy="81772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15361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1A158A-5AA8-452D-8714-A5F0659135C2}"/>
              </a:ext>
            </a:extLst>
          </p:cNvPr>
          <p:cNvSpPr/>
          <p:nvPr/>
        </p:nvSpPr>
        <p:spPr>
          <a:xfrm>
            <a:off x="490940" y="594504"/>
            <a:ext cx="11210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Frequentist V.S. Bayesian Inference (Example)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146" name="Picture 2" descr="The Jungle Book (1967) - IMDb">
            <a:extLst>
              <a:ext uri="{FF2B5EF4-FFF2-40B4-BE49-F238E27FC236}">
                <a16:creationId xmlns:a16="http://schemas.microsoft.com/office/drawing/2014/main" id="{2735C656-6AA5-4B8A-B6D5-F1625F6C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04" y="1858992"/>
            <a:ext cx="5106972" cy="340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EB8DB28-6582-4540-B042-C7118DF99E7C}"/>
              </a:ext>
            </a:extLst>
          </p:cNvPr>
          <p:cNvGrpSpPr/>
          <p:nvPr/>
        </p:nvGrpSpPr>
        <p:grpSpPr>
          <a:xfrm>
            <a:off x="-69273" y="1756242"/>
            <a:ext cx="12168909" cy="4662417"/>
            <a:chOff x="23091" y="1940964"/>
            <a:chExt cx="12168909" cy="4662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AED2027-1E61-4DD1-BAA2-7F5584CB45A1}"/>
                    </a:ext>
                  </a:extLst>
                </p:cNvPr>
                <p:cNvSpPr txBox="1"/>
                <p:nvPr/>
              </p:nvSpPr>
              <p:spPr>
                <a:xfrm>
                  <a:off x="5477840" y="1940964"/>
                  <a:ext cx="6096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#(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𝐵𝑒𝑎𝑟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)=1, #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=3, #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AED2027-1E61-4DD1-BAA2-7F5584CB4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840" y="1940964"/>
                  <a:ext cx="609600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614762E-98DD-4B06-9B95-5FE12E1D2761}"/>
                    </a:ext>
                  </a:extLst>
                </p:cNvPr>
                <p:cNvSpPr txBox="1"/>
                <p:nvPr/>
              </p:nvSpPr>
              <p:spPr>
                <a:xfrm>
                  <a:off x="5477840" y="2351168"/>
                  <a:ext cx="6096000" cy="9135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latin typeface="Cambria Math" panose="02040503050406030204" pitchFamily="18" charset="0"/>
                    </a:rPr>
                    <a:t>A </a:t>
                  </a:r>
                  <a:r>
                    <a:rPr 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mbria Math" panose="02040503050406030204" pitchFamily="18" charset="0"/>
                    </a:rPr>
                    <a:t>F</a:t>
                  </a:r>
                  <a:r>
                    <a:rPr lang="en-US" sz="18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latin typeface="Cambria Math" panose="02040503050406030204" pitchFamily="18" charset="0"/>
                    </a:rPr>
                    <a:t>requentist says: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𝐵𝑒𝑎𝑟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614762E-98DD-4B06-9B95-5FE12E1D2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840" y="2351168"/>
                  <a:ext cx="6096000" cy="913583"/>
                </a:xfrm>
                <a:prstGeom prst="rect">
                  <a:avLst/>
                </a:prstGeom>
                <a:blipFill>
                  <a:blip r:embed="rId4"/>
                  <a:stretch>
                    <a:fillRect l="-800" t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A0A30C-0B60-4A46-B31A-4EDA0CD0A593}"/>
                    </a:ext>
                  </a:extLst>
                </p:cNvPr>
                <p:cNvSpPr txBox="1"/>
                <p:nvPr/>
              </p:nvSpPr>
              <p:spPr>
                <a:xfrm>
                  <a:off x="5477840" y="3306890"/>
                  <a:ext cx="6714160" cy="22313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/>
                      <a:latin typeface="Cambria Math" panose="02040503050406030204" pitchFamily="18" charset="0"/>
                    </a:rPr>
                    <a:t>A Bayesian says:</a:t>
                  </a:r>
                </a:p>
                <a:p>
                  <a:r>
                    <a:rPr lang="en-US" sz="1800" b="0" dirty="0">
                      <a:solidFill>
                        <a:srgbClr val="C00000"/>
                      </a:solidFill>
                      <a:effectLst/>
                      <a:latin typeface="Cambria Math" panose="02040503050406030204" pitchFamily="18" charset="0"/>
                    </a:rPr>
                    <a:t>If I have no any information regarding the prior distribution,</a:t>
                  </a:r>
                  <a:endParaRPr lang="en-US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𝐵𝑒𝑎𝑟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sz="1800" b="0" i="1" dirty="0">
                    <a:solidFill>
                      <a:srgbClr val="C00000"/>
                    </a:solidFill>
                    <a:effectLst/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𝑆𝑒𝑒𝑛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𝐵𝑒𝑎𝑟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∗(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A0A30C-0B60-4A46-B31A-4EDA0CD0A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840" y="3306890"/>
                  <a:ext cx="6714160" cy="2231380"/>
                </a:xfrm>
                <a:prstGeom prst="rect">
                  <a:avLst/>
                </a:prstGeom>
                <a:blipFill>
                  <a:blip r:embed="rId5"/>
                  <a:stretch>
                    <a:fillRect l="-726" t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D404B0D-C36C-44FD-9482-83F685443A99}"/>
                    </a:ext>
                  </a:extLst>
                </p:cNvPr>
                <p:cNvSpPr txBox="1"/>
                <p:nvPr/>
              </p:nvSpPr>
              <p:spPr>
                <a:xfrm>
                  <a:off x="23091" y="5580409"/>
                  <a:ext cx="12145818" cy="10229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𝐵𝑒𝑎𝑟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den>
                        </m:f>
                        <m:r>
                          <a:rPr lang="en-US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𝑇𝑖𝑔𝑒𝑟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𝑀𝑜𝑛𝑘𝑒𝑦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𝑆𝑒𝑒𝑛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den>
                        </m:f>
                        <m:r>
                          <a:rPr lang="en-US" sz="1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oMath>
                    </m:oMathPara>
                  </a14:m>
                  <a:endParaRPr lang="en-US" sz="18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D404B0D-C36C-44FD-9482-83F685443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1" y="5580409"/>
                  <a:ext cx="12145818" cy="10229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897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45E913D-3738-40CC-9B68-77C87ABD6566}"/>
              </a:ext>
            </a:extLst>
          </p:cNvPr>
          <p:cNvGrpSpPr/>
          <p:nvPr/>
        </p:nvGrpSpPr>
        <p:grpSpPr>
          <a:xfrm>
            <a:off x="3610252" y="943252"/>
            <a:ext cx="4971496" cy="4971496"/>
            <a:chOff x="1124503" y="1444127"/>
            <a:chExt cx="4971496" cy="497149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02CEF5-27D6-4566-8DA6-FA1DAF1A471B}"/>
                </a:ext>
              </a:extLst>
            </p:cNvPr>
            <p:cNvSpPr/>
            <p:nvPr/>
          </p:nvSpPr>
          <p:spPr>
            <a:xfrm>
              <a:off x="1124503" y="1444127"/>
              <a:ext cx="4971496" cy="49714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35E143-93AE-4E15-9B61-06092D8093C6}"/>
                </a:ext>
              </a:extLst>
            </p:cNvPr>
            <p:cNvSpPr/>
            <p:nvPr/>
          </p:nvSpPr>
          <p:spPr>
            <a:xfrm>
              <a:off x="2707261" y="3093009"/>
              <a:ext cx="3024779" cy="30247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ubtitle 8">
              <a:extLst>
                <a:ext uri="{FF2B5EF4-FFF2-40B4-BE49-F238E27FC236}">
                  <a16:creationId xmlns:a16="http://schemas.microsoft.com/office/drawing/2014/main" id="{4EAF53DA-A48E-4B7D-B6BD-57BD4A44E29B}"/>
                </a:ext>
              </a:extLst>
            </p:cNvPr>
            <p:cNvSpPr txBox="1">
              <a:spLocks/>
            </p:cNvSpPr>
            <p:nvPr/>
          </p:nvSpPr>
          <p:spPr>
            <a:xfrm>
              <a:off x="2978558" y="4142643"/>
              <a:ext cx="2482186" cy="9255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spc="300" dirty="0">
                  <a:latin typeface="Lato" panose="020F0502020204030203" pitchFamily="34" charset="0"/>
                  <a:ea typeface="Source Sans Pro" panose="020B0503030403020204" pitchFamily="34" charset="0"/>
                </a:rPr>
                <a:t>Frequentist </a:t>
              </a:r>
            </a:p>
            <a:p>
              <a:pPr marL="0" indent="0" algn="ctr">
                <a:buNone/>
              </a:pPr>
              <a:r>
                <a:rPr lang="en-US" altLang="zh-CN" sz="2400" spc="300" dirty="0">
                  <a:latin typeface="Lato" panose="020F0502020204030203" pitchFamily="34" charset="0"/>
                  <a:ea typeface="Source Sans Pro" panose="020B0503030403020204" pitchFamily="34" charset="0"/>
                </a:rPr>
                <a:t>Statistics</a:t>
              </a:r>
              <a:endParaRPr lang="en-US" sz="2400" spc="300" dirty="0">
                <a:latin typeface="Lato" panose="020F0502020204030203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Subtitle 8">
              <a:extLst>
                <a:ext uri="{FF2B5EF4-FFF2-40B4-BE49-F238E27FC236}">
                  <a16:creationId xmlns:a16="http://schemas.microsoft.com/office/drawing/2014/main" id="{BCDC2A9E-1807-4179-94EE-AE8BD53706BF}"/>
                </a:ext>
              </a:extLst>
            </p:cNvPr>
            <p:cNvSpPr txBox="1">
              <a:spLocks/>
            </p:cNvSpPr>
            <p:nvPr/>
          </p:nvSpPr>
          <p:spPr>
            <a:xfrm>
              <a:off x="2369157" y="1854437"/>
              <a:ext cx="2482186" cy="9255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400" spc="300" dirty="0">
                  <a:latin typeface="Lato" panose="020F0502020204030203" pitchFamily="34" charset="0"/>
                  <a:ea typeface="Source Sans Pro" panose="020B0503030403020204" pitchFamily="34" charset="0"/>
                </a:rPr>
                <a:t>Bayesian </a:t>
              </a:r>
            </a:p>
            <a:p>
              <a:pPr marL="0" indent="0" algn="ctr">
                <a:buNone/>
              </a:pPr>
              <a:r>
                <a:rPr lang="en-US" altLang="zh-CN" sz="2400" spc="300" dirty="0">
                  <a:latin typeface="Lato" panose="020F0502020204030203" pitchFamily="34" charset="0"/>
                  <a:ea typeface="Source Sans Pro" panose="020B0503030403020204" pitchFamily="34" charset="0"/>
                </a:rPr>
                <a:t>Statistics</a:t>
              </a:r>
              <a:endParaRPr lang="en-US" sz="2400" spc="300" dirty="0">
                <a:latin typeface="Lato" panose="020F0502020204030203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4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1782395"/>
            <a:ext cx="45609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Why Bayesian?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Bayesian?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Bayesian in Action</a:t>
            </a:r>
          </a:p>
        </p:txBody>
      </p:sp>
    </p:spTree>
    <p:extLst>
      <p:ext uri="{BB962C8B-B14F-4D97-AF65-F5344CB8AC3E}">
        <p14:creationId xmlns:p14="http://schemas.microsoft.com/office/powerpoint/2010/main" val="300735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8679" y="1239654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795" y="105645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How Bayesian?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795" y="1970326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Generating Random Sample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Bayes’ Theorem Revisit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 Monte Carlo (MCMC) Method</a:t>
            </a:r>
          </a:p>
        </p:txBody>
      </p:sp>
    </p:spTree>
    <p:extLst>
      <p:ext uri="{BB962C8B-B14F-4D97-AF65-F5344CB8AC3E}">
        <p14:creationId xmlns:p14="http://schemas.microsoft.com/office/powerpoint/2010/main" val="2975516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8679" y="1239654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795" y="105645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How Bayesian?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795" y="1970326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Generating Random Sample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Bayes’ Theorem Revisit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 Monte Carlo (MCMC) Method</a:t>
            </a:r>
          </a:p>
        </p:txBody>
      </p:sp>
    </p:spTree>
    <p:extLst>
      <p:ext uri="{BB962C8B-B14F-4D97-AF65-F5344CB8AC3E}">
        <p14:creationId xmlns:p14="http://schemas.microsoft.com/office/powerpoint/2010/main" val="3948615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mperature and Temper: How Weather Controls Our Mood – Scratch Paper">
            <a:extLst>
              <a:ext uri="{FF2B5EF4-FFF2-40B4-BE49-F238E27FC236}">
                <a16:creationId xmlns:a16="http://schemas.microsoft.com/office/drawing/2014/main" id="{B1E763BD-8538-4658-9941-63C16E129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9141" cy="68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35CE63B-0BAF-43E8-B892-BF917551B342}"/>
              </a:ext>
            </a:extLst>
          </p:cNvPr>
          <p:cNvSpPr/>
          <p:nvPr/>
        </p:nvSpPr>
        <p:spPr>
          <a:xfrm>
            <a:off x="4264088" y="727434"/>
            <a:ext cx="3663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Plate Notation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B8F43D-8CC8-4407-BE51-E47520CC5AE5}"/>
              </a:ext>
            </a:extLst>
          </p:cNvPr>
          <p:cNvGrpSpPr/>
          <p:nvPr/>
        </p:nvGrpSpPr>
        <p:grpSpPr>
          <a:xfrm>
            <a:off x="3574234" y="2527228"/>
            <a:ext cx="5043529" cy="3603338"/>
            <a:chOff x="2798903" y="1855601"/>
            <a:chExt cx="5043529" cy="36033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547600-FFD7-4FD5-86A4-169D073E1669}"/>
                </a:ext>
              </a:extLst>
            </p:cNvPr>
            <p:cNvGrpSpPr/>
            <p:nvPr/>
          </p:nvGrpSpPr>
          <p:grpSpPr>
            <a:xfrm>
              <a:off x="2798903" y="1855601"/>
              <a:ext cx="5043529" cy="3603338"/>
              <a:chOff x="4246703" y="2149394"/>
              <a:chExt cx="5043529" cy="360333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E80FBE-51EE-4C59-A2E9-4B66780EC0E4}"/>
                  </a:ext>
                </a:extLst>
              </p:cNvPr>
              <p:cNvSpPr/>
              <p:nvPr/>
            </p:nvSpPr>
            <p:spPr>
              <a:xfrm>
                <a:off x="6209934" y="2149394"/>
                <a:ext cx="3080298" cy="196984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21A2958-BD9E-46E9-87C6-C597D8F3FB4D}"/>
                  </a:ext>
                </a:extLst>
              </p:cNvPr>
              <p:cNvSpPr/>
              <p:nvPr/>
            </p:nvSpPr>
            <p:spPr>
              <a:xfrm>
                <a:off x="4246703" y="2214938"/>
                <a:ext cx="1751345" cy="179008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ABCE52-F4C6-46F7-A63E-A8A67917E7B8}"/>
                  </a:ext>
                </a:extLst>
              </p:cNvPr>
              <p:cNvSpPr/>
              <p:nvPr/>
            </p:nvSpPr>
            <p:spPr>
              <a:xfrm>
                <a:off x="6835913" y="2234310"/>
                <a:ext cx="1751345" cy="17513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159A96-F6A9-4335-9149-65C6643E1A0A}"/>
                      </a:ext>
                    </a:extLst>
                  </p:cNvPr>
                  <p:cNvSpPr txBox="1"/>
                  <p:nvPr/>
                </p:nvSpPr>
                <p:spPr>
                  <a:xfrm>
                    <a:off x="4601399" y="2918872"/>
                    <a:ext cx="104195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Temp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oMath>
                      </m:oMathPara>
                    </a14:m>
                    <a:endParaRPr lang="en-US" altLang="zh-CN" sz="2800" b="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159A96-F6A9-4335-9149-65C6643E1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1399" y="2918872"/>
                    <a:ext cx="1041952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DC0D1D8-9092-40E6-BE0B-1F2EA5697FB4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625" y="2894539"/>
                    <a:ext cx="98924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Mood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DC0D1D8-9092-40E6-BE0B-1F2EA5697F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625" y="2894539"/>
                    <a:ext cx="989245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1D8C65-9BBF-470D-AD20-49384D251067}"/>
                  </a:ext>
                </a:extLst>
              </p:cNvPr>
              <p:cNvSpPr txBox="1"/>
              <p:nvPr/>
            </p:nvSpPr>
            <p:spPr>
              <a:xfrm>
                <a:off x="8753084" y="5321845"/>
                <a:ext cx="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F59D00-D4DA-4A51-B52B-D950D0C06658}"/>
                      </a:ext>
                    </a:extLst>
                  </p:cNvPr>
                  <p:cNvSpPr txBox="1"/>
                  <p:nvPr/>
                </p:nvSpPr>
                <p:spPr>
                  <a:xfrm>
                    <a:off x="8879165" y="3678926"/>
                    <a:ext cx="32541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N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F59D00-D4DA-4A51-B52B-D950D0C066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9165" y="3678926"/>
                    <a:ext cx="32541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E2807A0-68AB-41A5-8DD8-CB79E0B334F3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4550248" y="2816190"/>
              <a:ext cx="83786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095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1782395"/>
            <a:ext cx="45609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Why Bayesian?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Bayesian?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Bayesian in Action</a:t>
            </a:r>
          </a:p>
        </p:txBody>
      </p:sp>
    </p:spTree>
    <p:extLst>
      <p:ext uri="{BB962C8B-B14F-4D97-AF65-F5344CB8AC3E}">
        <p14:creationId xmlns:p14="http://schemas.microsoft.com/office/powerpoint/2010/main" val="3889266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Temperature and Temper: How Weather Controls Our Mood – Scratch Paper">
            <a:extLst>
              <a:ext uri="{FF2B5EF4-FFF2-40B4-BE49-F238E27FC236}">
                <a16:creationId xmlns:a16="http://schemas.microsoft.com/office/drawing/2014/main" id="{4902257C-8F6B-428A-80BE-55FF3CDC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9141" cy="68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35CE63B-0BAF-43E8-B892-BF917551B342}"/>
              </a:ext>
            </a:extLst>
          </p:cNvPr>
          <p:cNvSpPr/>
          <p:nvPr/>
        </p:nvSpPr>
        <p:spPr>
          <a:xfrm>
            <a:off x="1384969" y="626160"/>
            <a:ext cx="9422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Plate Notation (Frequentist Inference)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B8F43D-8CC8-4407-BE51-E47520CC5AE5}"/>
              </a:ext>
            </a:extLst>
          </p:cNvPr>
          <p:cNvGrpSpPr/>
          <p:nvPr/>
        </p:nvGrpSpPr>
        <p:grpSpPr>
          <a:xfrm>
            <a:off x="3077555" y="2262002"/>
            <a:ext cx="6036890" cy="3603338"/>
            <a:chOff x="1805542" y="1855601"/>
            <a:chExt cx="6036890" cy="360333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EBA0F4-CA3D-44AB-821D-D90C724DF4A6}"/>
                </a:ext>
              </a:extLst>
            </p:cNvPr>
            <p:cNvCxnSpPr>
              <a:cxnSpLocks/>
              <a:stCxn id="13" idx="3"/>
              <a:endCxn id="14" idx="2"/>
            </p:cNvCxnSpPr>
            <p:nvPr/>
          </p:nvCxnSpPr>
          <p:spPr>
            <a:xfrm flipV="1">
              <a:off x="2421063" y="2816190"/>
              <a:ext cx="377840" cy="3787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547600-FFD7-4FD5-86A4-169D073E1669}"/>
                </a:ext>
              </a:extLst>
            </p:cNvPr>
            <p:cNvGrpSpPr/>
            <p:nvPr/>
          </p:nvGrpSpPr>
          <p:grpSpPr>
            <a:xfrm>
              <a:off x="1805542" y="1855601"/>
              <a:ext cx="6036890" cy="3603338"/>
              <a:chOff x="3253342" y="2149394"/>
              <a:chExt cx="6036890" cy="360333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E80FBE-51EE-4C59-A2E9-4B66780EC0E4}"/>
                  </a:ext>
                </a:extLst>
              </p:cNvPr>
              <p:cNvSpPr/>
              <p:nvPr/>
            </p:nvSpPr>
            <p:spPr>
              <a:xfrm>
                <a:off x="6209934" y="2149394"/>
                <a:ext cx="3080298" cy="196984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3BCF1A-8F00-48C5-8985-67A0ECFDAA06}"/>
                  </a:ext>
                </a:extLst>
              </p:cNvPr>
              <p:cNvSpPr/>
              <p:nvPr/>
            </p:nvSpPr>
            <p:spPr>
              <a:xfrm>
                <a:off x="6806170" y="4613963"/>
                <a:ext cx="794910" cy="7588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D6EBD6-669C-49F1-9EC8-4DCDDB6676B7}"/>
                  </a:ext>
                </a:extLst>
              </p:cNvPr>
              <p:cNvSpPr/>
              <p:nvPr/>
            </p:nvSpPr>
            <p:spPr>
              <a:xfrm>
                <a:off x="7821901" y="4613963"/>
                <a:ext cx="794910" cy="7588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1FA704-D9DA-4D60-A0DD-2F6A8740F563}"/>
                  </a:ext>
                </a:extLst>
              </p:cNvPr>
              <p:cNvSpPr/>
              <p:nvPr/>
            </p:nvSpPr>
            <p:spPr>
              <a:xfrm>
                <a:off x="3253342" y="2819977"/>
                <a:ext cx="615521" cy="58758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21A2958-BD9E-46E9-87C6-C597D8F3FB4D}"/>
                  </a:ext>
                </a:extLst>
              </p:cNvPr>
              <p:cNvSpPr/>
              <p:nvPr/>
            </p:nvSpPr>
            <p:spPr>
              <a:xfrm>
                <a:off x="4246703" y="2214938"/>
                <a:ext cx="1751345" cy="179008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ABCE52-F4C6-46F7-A63E-A8A67917E7B8}"/>
                  </a:ext>
                </a:extLst>
              </p:cNvPr>
              <p:cNvSpPr/>
              <p:nvPr/>
            </p:nvSpPr>
            <p:spPr>
              <a:xfrm>
                <a:off x="6835913" y="2234310"/>
                <a:ext cx="1751345" cy="175134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2684BF2-F5F9-4AE8-B04E-89CC73EE23B7}"/>
                  </a:ext>
                </a:extLst>
              </p:cNvPr>
              <p:cNvCxnSpPr>
                <a:cxnSpLocks/>
                <a:stCxn id="12" idx="0"/>
                <a:endCxn id="15" idx="4"/>
              </p:cNvCxnSpPr>
              <p:nvPr/>
            </p:nvCxnSpPr>
            <p:spPr>
              <a:xfrm flipH="1" flipV="1">
                <a:off x="7711586" y="3985655"/>
                <a:ext cx="507770" cy="628308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0FE8807-406F-4286-9C90-574C83769D71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748" y="2898326"/>
                    <a:ext cx="334707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0FE8807-406F-4286-9C90-574C83769D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748" y="2898326"/>
                    <a:ext cx="334707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CAC5850-94F7-4276-BF3C-ECC18C561737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38" y="4752460"/>
                    <a:ext cx="28854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CAC5850-94F7-4276-BF3C-ECC18C5617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6038" y="4752460"/>
                    <a:ext cx="288541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FB4C0BE-50DD-4909-9FBF-9536DDDF86A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3863" y="4777936"/>
                    <a:ext cx="47994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800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FB4C0BE-50DD-4909-9FBF-9536DDDF86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3863" y="4777936"/>
                    <a:ext cx="47994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159A96-F6A9-4335-9149-65C6643E1A0A}"/>
                      </a:ext>
                    </a:extLst>
                  </p:cNvPr>
                  <p:cNvSpPr txBox="1"/>
                  <p:nvPr/>
                </p:nvSpPr>
                <p:spPr>
                  <a:xfrm>
                    <a:off x="4637243" y="2879855"/>
                    <a:ext cx="97783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</a:rPr>
                          <m:t>emp</m:t>
                        </m:r>
                      </m:oMath>
                    </a14:m>
                    <a:r>
                      <a:rPr lang="en-US" altLang="zh-CN" sz="2800" b="0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159A96-F6A9-4335-9149-65C6643E1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7243" y="2879855"/>
                    <a:ext cx="977832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3944" r="-21250" b="-492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DC0D1D8-9092-40E6-BE0B-1F2EA5697FB4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625" y="2894539"/>
                    <a:ext cx="98924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Mood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DC0D1D8-9092-40E6-BE0B-1F2EA5697F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625" y="2894539"/>
                    <a:ext cx="989245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1D8C65-9BBF-470D-AD20-49384D251067}"/>
                  </a:ext>
                </a:extLst>
              </p:cNvPr>
              <p:cNvSpPr txBox="1"/>
              <p:nvPr/>
            </p:nvSpPr>
            <p:spPr>
              <a:xfrm>
                <a:off x="8753084" y="5321845"/>
                <a:ext cx="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F59D00-D4DA-4A51-B52B-D950D0C06658}"/>
                      </a:ext>
                    </a:extLst>
                  </p:cNvPr>
                  <p:cNvSpPr txBox="1"/>
                  <p:nvPr/>
                </p:nvSpPr>
                <p:spPr>
                  <a:xfrm>
                    <a:off x="8879165" y="3678926"/>
                    <a:ext cx="32541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N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F59D00-D4DA-4A51-B52B-D950D0C066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9165" y="3678926"/>
                    <a:ext cx="325410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E2807A0-68AB-41A5-8DD8-CB79E0B334F3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4550248" y="2816190"/>
              <a:ext cx="83786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F1E89A-4A2D-4025-ADF0-8E6D29513ED6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5755825" y="3691862"/>
              <a:ext cx="507961" cy="62830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/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</a:rPr>
                        <m:t>Mood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/>
              <p:nvPr/>
            </p:nvSpPr>
            <p:spPr>
              <a:xfrm>
                <a:off x="3164075" y="4336866"/>
                <a:ext cx="2200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Temp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.~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75" y="4336866"/>
                <a:ext cx="22000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77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Temperature and Temper: How Weather Controls Our Mood – Scratch Paper">
            <a:extLst>
              <a:ext uri="{FF2B5EF4-FFF2-40B4-BE49-F238E27FC236}">
                <a16:creationId xmlns:a16="http://schemas.microsoft.com/office/drawing/2014/main" id="{A92927D7-5B9E-467C-A3EF-5370797D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9141" cy="68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6DAFE59-32B8-46B4-84B3-BFAC473ABE4E}"/>
              </a:ext>
            </a:extLst>
          </p:cNvPr>
          <p:cNvSpPr/>
          <p:nvPr/>
        </p:nvSpPr>
        <p:spPr>
          <a:xfrm>
            <a:off x="7633816" y="4755661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677D79A-6AFC-4D10-A28A-7EB58CB1DF55}"/>
              </a:ext>
            </a:extLst>
          </p:cNvPr>
          <p:cNvSpPr/>
          <p:nvPr/>
        </p:nvSpPr>
        <p:spPr>
          <a:xfrm>
            <a:off x="6636997" y="4755780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0BA4C5-F48D-4312-90F0-C39FA4B4F5F8}"/>
              </a:ext>
            </a:extLst>
          </p:cNvPr>
          <p:cNvSpPr/>
          <p:nvPr/>
        </p:nvSpPr>
        <p:spPr>
          <a:xfrm>
            <a:off x="2915428" y="2843174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5CE63B-0BAF-43E8-B892-BF917551B342}"/>
              </a:ext>
            </a:extLst>
          </p:cNvPr>
          <p:cNvSpPr/>
          <p:nvPr/>
        </p:nvSpPr>
        <p:spPr>
          <a:xfrm>
            <a:off x="1720220" y="626160"/>
            <a:ext cx="8751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Plate Notation (Bayesian Inference)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B8F43D-8CC8-4407-BE51-E47520CC5AE5}"/>
              </a:ext>
            </a:extLst>
          </p:cNvPr>
          <p:cNvGrpSpPr/>
          <p:nvPr/>
        </p:nvGrpSpPr>
        <p:grpSpPr>
          <a:xfrm>
            <a:off x="3125597" y="2262002"/>
            <a:ext cx="5988848" cy="3603338"/>
            <a:chOff x="1853584" y="1855601"/>
            <a:chExt cx="5988848" cy="360333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EBA0F4-CA3D-44AB-821D-D90C724DF4A6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 flipV="1">
              <a:off x="2398462" y="2816190"/>
              <a:ext cx="400441" cy="4555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547600-FFD7-4FD5-86A4-169D073E1669}"/>
                </a:ext>
              </a:extLst>
            </p:cNvPr>
            <p:cNvGrpSpPr/>
            <p:nvPr/>
          </p:nvGrpSpPr>
          <p:grpSpPr>
            <a:xfrm>
              <a:off x="1853584" y="1855601"/>
              <a:ext cx="5988848" cy="3603338"/>
              <a:chOff x="3301384" y="2149394"/>
              <a:chExt cx="5988848" cy="360333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E80FBE-51EE-4C59-A2E9-4B66780EC0E4}"/>
                  </a:ext>
                </a:extLst>
              </p:cNvPr>
              <p:cNvSpPr/>
              <p:nvPr/>
            </p:nvSpPr>
            <p:spPr>
              <a:xfrm>
                <a:off x="6209934" y="2149394"/>
                <a:ext cx="3080298" cy="196984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21A2958-BD9E-46E9-87C6-C597D8F3FB4D}"/>
                  </a:ext>
                </a:extLst>
              </p:cNvPr>
              <p:cNvSpPr/>
              <p:nvPr/>
            </p:nvSpPr>
            <p:spPr>
              <a:xfrm>
                <a:off x="4246703" y="2214938"/>
                <a:ext cx="1751345" cy="179008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ABCE52-F4C6-46F7-A63E-A8A67917E7B8}"/>
                  </a:ext>
                </a:extLst>
              </p:cNvPr>
              <p:cNvSpPr/>
              <p:nvPr/>
            </p:nvSpPr>
            <p:spPr>
              <a:xfrm>
                <a:off x="6835913" y="2234310"/>
                <a:ext cx="1751345" cy="175134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2684BF2-F5F9-4AE8-B04E-89CC73EE23B7}"/>
                  </a:ext>
                </a:extLst>
              </p:cNvPr>
              <p:cNvCxnSpPr>
                <a:cxnSpLocks/>
                <a:endCxn id="15" idx="4"/>
              </p:cNvCxnSpPr>
              <p:nvPr/>
            </p:nvCxnSpPr>
            <p:spPr>
              <a:xfrm flipH="1" flipV="1">
                <a:off x="7711586" y="3985655"/>
                <a:ext cx="512247" cy="680078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0FE8807-406F-4286-9C90-574C83769D71}"/>
                      </a:ext>
                    </a:extLst>
                  </p:cNvPr>
                  <p:cNvSpPr txBox="1"/>
                  <p:nvPr/>
                </p:nvSpPr>
                <p:spPr>
                  <a:xfrm>
                    <a:off x="3301384" y="2894538"/>
                    <a:ext cx="334707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0FE8807-406F-4286-9C90-574C83769D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1384" y="2894538"/>
                    <a:ext cx="334707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CAC5850-94F7-4276-BF3C-ECC18C561737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38" y="4752460"/>
                    <a:ext cx="28854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CAC5850-94F7-4276-BF3C-ECC18C5617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6038" y="4752460"/>
                    <a:ext cx="288541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FB4C0BE-50DD-4909-9FBF-9536DDDF86A2}"/>
                      </a:ext>
                    </a:extLst>
                  </p:cNvPr>
                  <p:cNvSpPr txBox="1"/>
                  <p:nvPr/>
                </p:nvSpPr>
                <p:spPr>
                  <a:xfrm>
                    <a:off x="7972704" y="4811581"/>
                    <a:ext cx="47994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800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FB4C0BE-50DD-4909-9FBF-9536DDDF86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2704" y="4811581"/>
                    <a:ext cx="47994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159A96-F6A9-4335-9149-65C6643E1A0A}"/>
                      </a:ext>
                    </a:extLst>
                  </p:cNvPr>
                  <p:cNvSpPr txBox="1"/>
                  <p:nvPr/>
                </p:nvSpPr>
                <p:spPr>
                  <a:xfrm>
                    <a:off x="4637243" y="2879855"/>
                    <a:ext cx="97783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</a:rPr>
                          <m:t>emp</m:t>
                        </m:r>
                      </m:oMath>
                    </a14:m>
                    <a:r>
                      <a:rPr lang="en-US" altLang="zh-CN" sz="2800" b="0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159A96-F6A9-4335-9149-65C6643E1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7243" y="2879855"/>
                    <a:ext cx="977832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3944" r="-21250" b="-492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DC0D1D8-9092-40E6-BE0B-1F2EA5697FB4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625" y="2894539"/>
                    <a:ext cx="98924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Mood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DC0D1D8-9092-40E6-BE0B-1F2EA5697F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625" y="2894539"/>
                    <a:ext cx="989245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1D8C65-9BBF-470D-AD20-49384D251067}"/>
                  </a:ext>
                </a:extLst>
              </p:cNvPr>
              <p:cNvSpPr txBox="1"/>
              <p:nvPr/>
            </p:nvSpPr>
            <p:spPr>
              <a:xfrm>
                <a:off x="8753084" y="5321845"/>
                <a:ext cx="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F59D00-D4DA-4A51-B52B-D950D0C06658}"/>
                      </a:ext>
                    </a:extLst>
                  </p:cNvPr>
                  <p:cNvSpPr txBox="1"/>
                  <p:nvPr/>
                </p:nvSpPr>
                <p:spPr>
                  <a:xfrm>
                    <a:off x="8879165" y="3678926"/>
                    <a:ext cx="32541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N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F59D00-D4DA-4A51-B52B-D950D0C066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9165" y="3678926"/>
                    <a:ext cx="325410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E2807A0-68AB-41A5-8DD8-CB79E0B334F3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4550248" y="2816190"/>
              <a:ext cx="83786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F1E89A-4A2D-4025-ADF0-8E6D29513ED6}"/>
                </a:ext>
              </a:extLst>
            </p:cNvPr>
            <p:cNvCxnSpPr>
              <a:cxnSpLocks/>
              <a:stCxn id="41" idx="0"/>
              <a:endCxn id="15" idx="4"/>
            </p:cNvCxnSpPr>
            <p:nvPr/>
          </p:nvCxnSpPr>
          <p:spPr>
            <a:xfrm flipV="1">
              <a:off x="5742508" y="3691862"/>
              <a:ext cx="521278" cy="657517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/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</a:rPr>
                        <m:t>Mood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/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Temp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.~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E418B64-9780-4253-90B0-3D6F6ADEA62D}"/>
              </a:ext>
            </a:extLst>
          </p:cNvPr>
          <p:cNvSpPr/>
          <p:nvPr/>
        </p:nvSpPr>
        <p:spPr>
          <a:xfrm>
            <a:off x="5134060" y="456238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AE9F2B-ED82-4E9C-BAA1-2597B2A5B154}"/>
              </a:ext>
            </a:extLst>
          </p:cNvPr>
          <p:cNvSpPr/>
          <p:nvPr/>
        </p:nvSpPr>
        <p:spPr>
          <a:xfrm>
            <a:off x="5130747" y="558431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/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/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DC48269-69CF-4DD3-8C0D-260FE200ECCB}"/>
              </a:ext>
            </a:extLst>
          </p:cNvPr>
          <p:cNvSpPr/>
          <p:nvPr/>
        </p:nvSpPr>
        <p:spPr>
          <a:xfrm>
            <a:off x="9140518" y="5592339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A086BE-34FA-48CF-8F0C-2DCE0811427E}"/>
              </a:ext>
            </a:extLst>
          </p:cNvPr>
          <p:cNvSpPr/>
          <p:nvPr/>
        </p:nvSpPr>
        <p:spPr>
          <a:xfrm>
            <a:off x="9140518" y="456407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/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/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974D83A-F0C7-48D7-82B6-CD2DC513115F}"/>
              </a:ext>
            </a:extLst>
          </p:cNvPr>
          <p:cNvSpPr/>
          <p:nvPr/>
        </p:nvSpPr>
        <p:spPr>
          <a:xfrm>
            <a:off x="1720077" y="2843174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/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E7F074-E7C9-46AE-8952-3B9D88C9244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514987" y="3222591"/>
            <a:ext cx="441682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3DBD0-CE3B-48C6-B116-285EC6C34FC1}"/>
              </a:ext>
            </a:extLst>
          </p:cNvPr>
          <p:cNvCxnSpPr>
            <a:cxnSpLocks/>
            <a:stCxn id="29" idx="1"/>
            <a:endCxn id="40" idx="6"/>
          </p:cNvCxnSpPr>
          <p:nvPr/>
        </p:nvCxnSpPr>
        <p:spPr>
          <a:xfrm flipH="1" flipV="1">
            <a:off x="8388863" y="5139633"/>
            <a:ext cx="751655" cy="83212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79DC11-8826-43B4-8792-CFCA89C3A097}"/>
              </a:ext>
            </a:extLst>
          </p:cNvPr>
          <p:cNvCxnSpPr>
            <a:cxnSpLocks/>
            <a:stCxn id="30" idx="1"/>
            <a:endCxn id="40" idx="6"/>
          </p:cNvCxnSpPr>
          <p:nvPr/>
        </p:nvCxnSpPr>
        <p:spPr>
          <a:xfrm flipH="1">
            <a:off x="8388863" y="4943490"/>
            <a:ext cx="751655" cy="19614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63C83F-D5B1-47FF-9F9B-F9A5DE0CAF2A}"/>
              </a:ext>
            </a:extLst>
          </p:cNvPr>
          <p:cNvCxnSpPr>
            <a:cxnSpLocks/>
            <a:stCxn id="25" idx="3"/>
            <a:endCxn id="41" idx="2"/>
          </p:cNvCxnSpPr>
          <p:nvPr/>
        </p:nvCxnSpPr>
        <p:spPr>
          <a:xfrm flipV="1">
            <a:off x="5925657" y="5139752"/>
            <a:ext cx="711340" cy="823978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394F1F-9AE1-424E-ADBF-8B64CF41CDF9}"/>
              </a:ext>
            </a:extLst>
          </p:cNvPr>
          <p:cNvCxnSpPr>
            <a:cxnSpLocks/>
            <a:stCxn id="24" idx="3"/>
            <a:endCxn id="41" idx="2"/>
          </p:cNvCxnSpPr>
          <p:nvPr/>
        </p:nvCxnSpPr>
        <p:spPr>
          <a:xfrm>
            <a:off x="5928970" y="4941800"/>
            <a:ext cx="708027" cy="19795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/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/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/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531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compendium of conjugate distributions | Statistical Modeling, Causal  Inference, and Social Science">
            <a:extLst>
              <a:ext uri="{FF2B5EF4-FFF2-40B4-BE49-F238E27FC236}">
                <a16:creationId xmlns:a16="http://schemas.microsoft.com/office/drawing/2014/main" id="{20C545A7-E27F-403C-BC73-4B3D7B19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3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B88004-6130-4DC6-BA9B-69D819D93972}"/>
              </a:ext>
            </a:extLst>
          </p:cNvPr>
          <p:cNvSpPr/>
          <p:nvPr/>
        </p:nvSpPr>
        <p:spPr>
          <a:xfrm>
            <a:off x="7034656" y="930960"/>
            <a:ext cx="392306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Conjugate Prior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共軛先驗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D2099-134A-4E66-BA78-E8F3364F02FA}"/>
              </a:ext>
            </a:extLst>
          </p:cNvPr>
          <p:cNvSpPr txBox="1"/>
          <p:nvPr/>
        </p:nvSpPr>
        <p:spPr>
          <a:xfrm>
            <a:off x="5987565" y="3989650"/>
            <a:ext cx="6017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i="0" dirty="0">
                <a:effectLst/>
                <a:latin typeface="Centaur" panose="02030504050205020304" pitchFamily="18" charset="0"/>
              </a:rPr>
              <a:t>In </a:t>
            </a:r>
            <a:r>
              <a:rPr lang="en-US" sz="2400" dirty="0">
                <a:latin typeface="Centaur" panose="02030504050205020304" pitchFamily="18" charset="0"/>
              </a:rPr>
              <a:t>Bayesian probability</a:t>
            </a:r>
            <a:r>
              <a:rPr lang="en-US" sz="2400" i="0" dirty="0">
                <a:effectLst/>
                <a:latin typeface="Centaur" panose="02030504050205020304" pitchFamily="18" charset="0"/>
              </a:rPr>
              <a:t> theory, if the </a:t>
            </a:r>
            <a:r>
              <a:rPr 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posterior distribution</a:t>
            </a:r>
            <a:r>
              <a:rPr lang="en-US" sz="2400" i="0" dirty="0">
                <a:effectLst/>
                <a:latin typeface="Centaur" panose="02030504050205020304" pitchFamily="18" charset="0"/>
              </a:rPr>
              <a:t> </a:t>
            </a:r>
            <a:r>
              <a:rPr lang="en-US" sz="2400" dirty="0">
                <a:latin typeface="Centaur" panose="02030504050205020304" pitchFamily="18" charset="0"/>
              </a:rPr>
              <a:t>P</a:t>
            </a:r>
            <a:r>
              <a:rPr lang="en-US" sz="2400" dirty="0">
                <a:effectLst/>
                <a:latin typeface="Centaur" panose="02030504050205020304" pitchFamily="18" charset="0"/>
              </a:rPr>
              <a:t>(</a:t>
            </a:r>
            <a:r>
              <a:rPr lang="en-US" sz="2400" dirty="0" err="1">
                <a:effectLst/>
                <a:latin typeface="Centaur" panose="02030504050205020304" pitchFamily="18" charset="0"/>
              </a:rPr>
              <a:t>θ|x</a:t>
            </a:r>
            <a:r>
              <a:rPr lang="en-US" sz="2400" dirty="0">
                <a:effectLst/>
                <a:latin typeface="Centaur" panose="02030504050205020304" pitchFamily="18" charset="0"/>
              </a:rPr>
              <a:t>)</a:t>
            </a:r>
            <a:r>
              <a:rPr lang="en-US" sz="2400" i="0" dirty="0">
                <a:effectLst/>
                <a:latin typeface="Centaur" panose="02030504050205020304" pitchFamily="18" charset="0"/>
              </a:rPr>
              <a:t> is in the </a:t>
            </a:r>
            <a:r>
              <a:rPr lang="en-US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same </a:t>
            </a:r>
            <a:r>
              <a:rPr 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probability distribution family</a:t>
            </a:r>
            <a:r>
              <a:rPr lang="en-US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 as the </a:t>
            </a:r>
            <a:r>
              <a:rPr 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prior probability</a:t>
            </a:r>
            <a:r>
              <a:rPr lang="en-US" sz="2400" dirty="0">
                <a:latin typeface="Centaur" panose="02030504050205020304" pitchFamily="18" charset="0"/>
              </a:rPr>
              <a:t> distribution</a:t>
            </a:r>
            <a:r>
              <a:rPr lang="en-US" sz="2400" i="0" dirty="0">
                <a:effectLst/>
                <a:latin typeface="Centaur" panose="02030504050205020304" pitchFamily="18" charset="0"/>
              </a:rPr>
              <a:t> </a:t>
            </a:r>
            <a:r>
              <a:rPr lang="en-US" sz="2400" dirty="0">
                <a:latin typeface="Centaur" panose="02030504050205020304" pitchFamily="18" charset="0"/>
              </a:rPr>
              <a:t>P</a:t>
            </a:r>
            <a:r>
              <a:rPr lang="en-US" sz="2400" dirty="0">
                <a:effectLst/>
                <a:latin typeface="Centaur" panose="02030504050205020304" pitchFamily="18" charset="0"/>
              </a:rPr>
              <a:t>(θ)</a:t>
            </a:r>
            <a:r>
              <a:rPr lang="en-US" sz="2400" i="0" dirty="0">
                <a:effectLst/>
                <a:latin typeface="Centaur" panose="02030504050205020304" pitchFamily="18" charset="0"/>
              </a:rPr>
              <a:t>, the prior and posterior are then called </a:t>
            </a:r>
            <a:r>
              <a:rPr lang="en-US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conjugate distributions</a:t>
            </a:r>
            <a:r>
              <a:rPr lang="en-US" sz="2400" i="0" dirty="0">
                <a:effectLst/>
                <a:latin typeface="Centaur" panose="02030504050205020304" pitchFamily="18" charset="0"/>
              </a:rPr>
              <a:t>, and the </a:t>
            </a:r>
            <a:r>
              <a:rPr lang="en-US" sz="2400" i="0" dirty="0">
                <a:solidFill>
                  <a:schemeClr val="accent6">
                    <a:lumMod val="75000"/>
                  </a:schemeClr>
                </a:solidFill>
                <a:effectLst/>
                <a:latin typeface="Centaur" panose="02030504050205020304" pitchFamily="18" charset="0"/>
              </a:rPr>
              <a:t>prior</a:t>
            </a:r>
            <a:r>
              <a:rPr lang="en-US" sz="2400" i="0" dirty="0">
                <a:effectLst/>
                <a:latin typeface="Centaur" panose="02030504050205020304" pitchFamily="18" charset="0"/>
              </a:rPr>
              <a:t> is called a </a:t>
            </a:r>
            <a:r>
              <a:rPr lang="en-US" sz="2400" i="0" dirty="0">
                <a:solidFill>
                  <a:schemeClr val="accent6">
                    <a:lumMod val="75000"/>
                  </a:schemeClr>
                </a:solidFill>
                <a:effectLst/>
                <a:latin typeface="Centaur" panose="02030504050205020304" pitchFamily="18" charset="0"/>
              </a:rPr>
              <a:t>conjugate prior </a:t>
            </a:r>
            <a:r>
              <a:rPr lang="en-US" sz="2400" i="0" dirty="0">
                <a:effectLst/>
                <a:latin typeface="Centaur" panose="02030504050205020304" pitchFamily="18" charset="0"/>
              </a:rPr>
              <a:t>for the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entaur" panose="02030504050205020304" pitchFamily="18" charset="0"/>
              </a:rPr>
              <a:t>likelihood function</a:t>
            </a:r>
            <a:r>
              <a:rPr lang="en-US" sz="2400" i="0" dirty="0">
                <a:solidFill>
                  <a:schemeClr val="accent6">
                    <a:lumMod val="75000"/>
                  </a:schemeClr>
                </a:solidFill>
                <a:effectLst/>
                <a:latin typeface="Centaur" panose="02030504050205020304" pitchFamily="18" charset="0"/>
              </a:rPr>
              <a:t> </a:t>
            </a:r>
            <a:r>
              <a:rPr lang="en-US" sz="2400" dirty="0">
                <a:latin typeface="Centaur" panose="02030504050205020304" pitchFamily="18" charset="0"/>
              </a:rPr>
              <a:t>P</a:t>
            </a:r>
            <a:r>
              <a:rPr lang="en-US" sz="2400" dirty="0">
                <a:effectLst/>
                <a:latin typeface="Centaur" panose="02030504050205020304" pitchFamily="18" charset="0"/>
              </a:rPr>
              <a:t>(</a:t>
            </a:r>
            <a:r>
              <a:rPr lang="en-US" sz="2400" dirty="0" err="1">
                <a:effectLst/>
                <a:latin typeface="Centaur" panose="02030504050205020304" pitchFamily="18" charset="0"/>
              </a:rPr>
              <a:t>x|θ</a:t>
            </a:r>
            <a:r>
              <a:rPr lang="en-US" sz="2400" dirty="0">
                <a:effectLst/>
                <a:latin typeface="Centaur" panose="02030504050205020304" pitchFamily="18" charset="0"/>
              </a:rPr>
              <a:t>).</a:t>
            </a:r>
            <a:endParaRPr lang="en-US" sz="2400" dirty="0">
              <a:latin typeface="Centaur" panose="020305040502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1BED-6796-40DC-ABB3-112AB4D8A727}"/>
              </a:ext>
            </a:extLst>
          </p:cNvPr>
          <p:cNvSpPr txBox="1"/>
          <p:nvPr/>
        </p:nvSpPr>
        <p:spPr>
          <a:xfrm>
            <a:off x="7270078" y="6492595"/>
            <a:ext cx="4930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Conjugate Prior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 descr="Continuous Bayes' Theorem and when it applies - Mathematics Stack Exchange">
            <a:extLst>
              <a:ext uri="{FF2B5EF4-FFF2-40B4-BE49-F238E27FC236}">
                <a16:creationId xmlns:a16="http://schemas.microsoft.com/office/drawing/2014/main" id="{0ED3B9E7-59BE-4223-9DDF-DFF3207B8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6" t="49692" r="26105"/>
          <a:stretch/>
        </p:blipFill>
        <p:spPr bwMode="auto">
          <a:xfrm>
            <a:off x="6225276" y="2460305"/>
            <a:ext cx="5541818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53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compendium of conjugate distributions | Statistical Modeling, Causal  Inference, and Social Science">
            <a:extLst>
              <a:ext uri="{FF2B5EF4-FFF2-40B4-BE49-F238E27FC236}">
                <a16:creationId xmlns:a16="http://schemas.microsoft.com/office/drawing/2014/main" id="{20C545A7-E27F-403C-BC73-4B3D7B19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3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yesian Inference in Processing Experimental Data">
            <a:extLst>
              <a:ext uri="{FF2B5EF4-FFF2-40B4-BE49-F238E27FC236}">
                <a16:creationId xmlns:a16="http://schemas.microsoft.com/office/drawing/2014/main" id="{647580EE-1BF0-4B2E-AF42-60731AB5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71" y="2423359"/>
            <a:ext cx="5240295" cy="11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B88004-6130-4DC6-BA9B-69D819D93972}"/>
              </a:ext>
            </a:extLst>
          </p:cNvPr>
          <p:cNvSpPr/>
          <p:nvPr/>
        </p:nvSpPr>
        <p:spPr>
          <a:xfrm>
            <a:off x="6096000" y="930960"/>
            <a:ext cx="58003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Conjugate Distribution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共軛分佈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9BE12-40E2-4E61-912C-A69995EE0C9E}"/>
              </a:ext>
            </a:extLst>
          </p:cNvPr>
          <p:cNvSpPr txBox="1"/>
          <p:nvPr/>
        </p:nvSpPr>
        <p:spPr>
          <a:xfrm flipH="1">
            <a:off x="8915018" y="3844263"/>
            <a:ext cx="556015" cy="827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600" dirty="0"/>
              <a:t>.</a:t>
            </a:r>
          </a:p>
          <a:p>
            <a:pPr>
              <a:lnSpc>
                <a:spcPts val="2000"/>
              </a:lnSpc>
            </a:pPr>
            <a:r>
              <a:rPr lang="en-US" sz="3600" dirty="0"/>
              <a:t>.</a:t>
            </a:r>
          </a:p>
          <a:p>
            <a:pPr>
              <a:lnSpc>
                <a:spcPts val="2000"/>
              </a:lnSpc>
            </a:pPr>
            <a:r>
              <a:rPr lang="en-US" sz="3600" dirty="0"/>
              <a:t>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D2099-134A-4E66-BA78-E8F3364F02FA}"/>
              </a:ext>
            </a:extLst>
          </p:cNvPr>
          <p:cNvSpPr txBox="1"/>
          <p:nvPr/>
        </p:nvSpPr>
        <p:spPr>
          <a:xfrm>
            <a:off x="6376037" y="4849823"/>
            <a:ext cx="52402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i="0" dirty="0">
                <a:effectLst/>
                <a:latin typeface="Centaur" panose="02030504050205020304" pitchFamily="18" charset="0"/>
              </a:rPr>
              <a:t>It’s an </a:t>
            </a:r>
            <a:r>
              <a:rPr lang="en-US" altLang="zh-CN" sz="28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Art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 to opt for appropriate distribution in your model.  It requires rich statistical and </a:t>
            </a:r>
            <a:r>
              <a:rPr lang="en-US" altLang="zh-CN" sz="28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domain knowledge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.</a:t>
            </a:r>
            <a:endParaRPr lang="en-US" sz="2800" dirty="0">
              <a:latin typeface="Centaur" panose="020305040502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1BED-6796-40DC-ABB3-112AB4D8A727}"/>
              </a:ext>
            </a:extLst>
          </p:cNvPr>
          <p:cNvSpPr txBox="1"/>
          <p:nvPr/>
        </p:nvSpPr>
        <p:spPr>
          <a:xfrm>
            <a:off x="7270078" y="6492595"/>
            <a:ext cx="4930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Conjugate Prior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44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8679" y="1239654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795" y="105645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How Bayesian?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795" y="1970326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Generating Random Sample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Bayes’ Theorem Revisit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 Monte Carlo (MCMC) Method</a:t>
            </a:r>
          </a:p>
        </p:txBody>
      </p:sp>
    </p:spTree>
    <p:extLst>
      <p:ext uri="{BB962C8B-B14F-4D97-AF65-F5344CB8AC3E}">
        <p14:creationId xmlns:p14="http://schemas.microsoft.com/office/powerpoint/2010/main" val="2436205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eating three-state Markov chain plot - Stack Overflow">
            <a:hlinkClick r:id="rId2"/>
            <a:extLst>
              <a:ext uri="{FF2B5EF4-FFF2-40B4-BE49-F238E27FC236}">
                <a16:creationId xmlns:a16="http://schemas.microsoft.com/office/drawing/2014/main" id="{3BCC0298-7C52-4268-8AF6-031ED991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43" y="1973323"/>
            <a:ext cx="3937461" cy="37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218EA0-BD9F-458A-AE6A-9E8442857EF9}"/>
              </a:ext>
            </a:extLst>
          </p:cNvPr>
          <p:cNvSpPr/>
          <p:nvPr/>
        </p:nvSpPr>
        <p:spPr>
          <a:xfrm>
            <a:off x="1943773" y="660666"/>
            <a:ext cx="83044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Markov Process and Markov Chain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(Discrete State)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407FE2-7C32-4C0C-BCB8-E0F6966E56D9}"/>
                  </a:ext>
                </a:extLst>
              </p:cNvPr>
              <p:cNvSpPr txBox="1"/>
              <p:nvPr/>
            </p:nvSpPr>
            <p:spPr>
              <a:xfrm>
                <a:off x="6473497" y="2351134"/>
                <a:ext cx="3460690" cy="125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800" i="0" dirty="0">
                    <a:effectLst/>
                    <a:latin typeface="Centaur" panose="02030504050205020304" pitchFamily="18" charset="0"/>
                  </a:rPr>
                  <a:t>Markov property: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𝑓𝑢𝑡𝑢𝑟𝑒</m:t>
                          </m:r>
                        </m:e>
                        <m:e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𝑝𝑟𝑒𝑠𝑒𝑛𝑡</m:t>
                          </m:r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𝑝𝑎𝑠𝑡</m:t>
                          </m:r>
                        </m:e>
                      </m:d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</a:rPr>
                        <m:t>𝑓𝑢𝑡𝑢𝑟𝑒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</a:rPr>
                        <m:t>𝑝𝑟𝑒𝑠𝑒𝑛𝑡</m:t>
                      </m:r>
                      <m:r>
                        <a:rPr lang="en-US" altLang="zh-CN" sz="2400" b="0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407FE2-7C32-4C0C-BCB8-E0F6966E5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97" y="2351134"/>
                <a:ext cx="3460690" cy="1253356"/>
              </a:xfrm>
              <a:prstGeom prst="rect">
                <a:avLst/>
              </a:prstGeom>
              <a:blipFill>
                <a:blip r:embed="rId4"/>
                <a:stretch>
                  <a:fillRect l="-3697" t="-5366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E3433B8-25B3-4542-A70D-185498882834}"/>
              </a:ext>
            </a:extLst>
          </p:cNvPr>
          <p:cNvSpPr txBox="1"/>
          <p:nvPr/>
        </p:nvSpPr>
        <p:spPr>
          <a:xfrm>
            <a:off x="6473497" y="4075369"/>
            <a:ext cx="44715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i="0" dirty="0">
                <a:effectLst/>
                <a:latin typeface="Centaur" panose="02030504050205020304" pitchFamily="18" charset="0"/>
              </a:rPr>
              <a:t>Markov chain (for example):</a:t>
            </a:r>
          </a:p>
          <a:p>
            <a:pPr algn="just"/>
            <a:r>
              <a:rPr lang="en-US" altLang="zh-CN" sz="2800" i="0" dirty="0">
                <a:effectLst/>
                <a:latin typeface="Centaur" panose="02030504050205020304" pitchFamily="18" charset="0"/>
              </a:rPr>
              <a:t>r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c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c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c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r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s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s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r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s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r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r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c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r</a:t>
            </a:r>
            <a:r>
              <a:rPr lang="zh-CN" altLang="en-US" sz="2800" dirty="0"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c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c</a:t>
            </a:r>
            <a:r>
              <a:rPr lang="zh-CN" altLang="en-US" sz="2800" i="0" dirty="0">
                <a:effectLst/>
                <a:latin typeface="Centaur" panose="02030504050205020304" pitchFamily="18" charset="0"/>
              </a:rPr>
              <a:t> </a:t>
            </a:r>
            <a:r>
              <a:rPr lang="en-US" altLang="zh-CN" sz="2800" i="0" dirty="0">
                <a:effectLst/>
                <a:latin typeface="Centaur" panose="02030504050205020304" pitchFamily="18" charset="0"/>
              </a:rPr>
              <a:t>c s ……</a:t>
            </a:r>
          </a:p>
        </p:txBody>
      </p:sp>
    </p:spTree>
    <p:extLst>
      <p:ext uri="{BB962C8B-B14F-4D97-AF65-F5344CB8AC3E}">
        <p14:creationId xmlns:p14="http://schemas.microsoft.com/office/powerpoint/2010/main" val="3400801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F3350-6FA6-4227-B721-D5B47D7B437B}"/>
              </a:ext>
            </a:extLst>
          </p:cNvPr>
          <p:cNvSpPr/>
          <p:nvPr/>
        </p:nvSpPr>
        <p:spPr>
          <a:xfrm>
            <a:off x="1080082" y="835421"/>
            <a:ext cx="10031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Ergodicity (</a:t>
            </a:r>
            <a:r>
              <a:rPr lang="zh-CN" altLang="en-US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遍歷性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)of A Markov Chain</a:t>
            </a:r>
          </a:p>
        </p:txBody>
      </p:sp>
      <p:pic>
        <p:nvPicPr>
          <p:cNvPr id="5" name="Picture 2" descr="Creating three-state Markov chain plot - Stack Overflow">
            <a:hlinkClick r:id="rId2"/>
            <a:extLst>
              <a:ext uri="{FF2B5EF4-FFF2-40B4-BE49-F238E27FC236}">
                <a16:creationId xmlns:a16="http://schemas.microsoft.com/office/drawing/2014/main" id="{92E0E2EB-3BE5-4C03-8A26-0122FC89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44" y="1890496"/>
            <a:ext cx="3937461" cy="37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575200A-07A6-4EB6-831C-8BBDBBDE74C9}"/>
              </a:ext>
            </a:extLst>
          </p:cNvPr>
          <p:cNvGrpSpPr/>
          <p:nvPr/>
        </p:nvGrpSpPr>
        <p:grpSpPr>
          <a:xfrm>
            <a:off x="4118805" y="2163360"/>
            <a:ext cx="7758294" cy="2430241"/>
            <a:chOff x="4147380" y="2407649"/>
            <a:chExt cx="7758294" cy="24302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E16F009-40E9-4878-8340-978CEA9760F8}"/>
                    </a:ext>
                  </a:extLst>
                </p:cNvPr>
                <p:cNvSpPr txBox="1"/>
                <p:nvPr/>
              </p:nvSpPr>
              <p:spPr>
                <a:xfrm>
                  <a:off x="4765965" y="3329785"/>
                  <a:ext cx="7139709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𝑀𝑎𝑟𝑘𝑜𝑣</m:t>
                            </m:r>
                            <m:r>
                              <a:rPr lang="en-US" altLang="zh-CN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𝐶h𝑎𝑖𝑛</m:t>
                            </m:r>
                          </m:e>
                        </m:d>
                      </m:oMath>
                    </m:oMathPara>
                  </a14:m>
                  <a:endParaRPr lang="en-US" altLang="zh-CN" sz="2800" b="0" i="1" dirty="0">
                    <a:effectLst/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a14:m>
                  <a:endParaRPr lang="en-US" altLang="zh-CN" b="0" dirty="0"/>
                </a:p>
                <a:p>
                  <a:endParaRPr lang="en-US" altLang="zh-CN" b="0" dirty="0"/>
                </a:p>
                <a:p>
                  <a:endParaRPr lang="en-US" altLang="zh-CN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  <m:t>∗0.1∗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</a:rPr>
                          <m:t>0.3∗0.3……</m:t>
                        </m:r>
                      </m:oMath>
                    </m:oMathPara>
                  </a14:m>
                  <a:endParaRPr lang="en-US" altLang="zh-CN" i="0" dirty="0">
                    <a:effectLst/>
                    <a:latin typeface="Centaur" panose="020305040502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E16F009-40E9-4878-8340-978CEA976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5965" y="3329785"/>
                  <a:ext cx="7139709" cy="15081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14D0E5-FC80-4B36-BCF3-AAF175D2E7CC}"/>
                </a:ext>
              </a:extLst>
            </p:cNvPr>
            <p:cNvSpPr txBox="1"/>
            <p:nvPr/>
          </p:nvSpPr>
          <p:spPr>
            <a:xfrm>
              <a:off x="4765967" y="2407649"/>
              <a:ext cx="44715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2400" i="0" dirty="0">
                  <a:effectLst/>
                  <a:latin typeface="Centaur" panose="02030504050205020304" pitchFamily="18" charset="0"/>
                </a:rPr>
                <a:t>Markov chain (for example):</a:t>
              </a:r>
            </a:p>
            <a:p>
              <a:pPr algn="just"/>
              <a:r>
                <a:rPr lang="en-US" altLang="zh-CN" sz="2400" i="0" dirty="0">
                  <a:effectLst/>
                  <a:latin typeface="Centaur" panose="02030504050205020304" pitchFamily="18" charset="0"/>
                </a:rPr>
                <a:t>r</a:t>
              </a:r>
              <a:r>
                <a:rPr lang="zh-CN" altLang="en-US" sz="2400" i="0" dirty="0">
                  <a:effectLst/>
                  <a:latin typeface="Centaur" panose="02030504050205020304" pitchFamily="18" charset="0"/>
                </a:rPr>
                <a:t> </a:t>
              </a:r>
              <a:r>
                <a:rPr lang="en-US" altLang="zh-CN" sz="2400" i="0" dirty="0">
                  <a:effectLst/>
                  <a:latin typeface="Centaur" panose="02030504050205020304" pitchFamily="18" charset="0"/>
                </a:rPr>
                <a:t>c</a:t>
              </a:r>
              <a:r>
                <a:rPr lang="zh-CN" altLang="en-US" sz="2400" i="0" dirty="0">
                  <a:effectLst/>
                  <a:latin typeface="Centaur" panose="02030504050205020304" pitchFamily="18" charset="0"/>
                </a:rPr>
                <a:t> </a:t>
              </a:r>
              <a:r>
                <a:rPr lang="en-US" altLang="zh-CN" sz="2400" i="0" dirty="0">
                  <a:effectLst/>
                  <a:latin typeface="Centaur" panose="02030504050205020304" pitchFamily="18" charset="0"/>
                </a:rPr>
                <a:t>c</a:t>
              </a:r>
              <a:r>
                <a:rPr lang="zh-CN" altLang="en-US" sz="2400" i="0" dirty="0">
                  <a:effectLst/>
                  <a:latin typeface="Centaur" panose="02030504050205020304" pitchFamily="18" charset="0"/>
                </a:rPr>
                <a:t> </a:t>
              </a:r>
              <a:r>
                <a:rPr lang="en-US" altLang="zh-CN" sz="2400" i="0" dirty="0">
                  <a:effectLst/>
                  <a:latin typeface="Centaur" panose="02030504050205020304" pitchFamily="18" charset="0"/>
                </a:rPr>
                <a:t>c</a:t>
              </a:r>
              <a:r>
                <a:rPr lang="zh-CN" altLang="en-US" sz="2400" i="0" dirty="0">
                  <a:effectLst/>
                  <a:latin typeface="Centaur" panose="02030504050205020304" pitchFamily="18" charset="0"/>
                </a:rPr>
                <a:t> </a:t>
              </a:r>
              <a:r>
                <a:rPr lang="en-US" altLang="zh-CN" sz="2400" i="0" dirty="0">
                  <a:effectLst/>
                  <a:latin typeface="Centaur" panose="02030504050205020304" pitchFamily="18" charset="0"/>
                </a:rPr>
                <a:t>……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F4F341A-9CED-4745-8F26-0A90552A6883}"/>
                </a:ext>
              </a:extLst>
            </p:cNvPr>
            <p:cNvCxnSpPr/>
            <p:nvPr/>
          </p:nvCxnSpPr>
          <p:spPr>
            <a:xfrm>
              <a:off x="5107709" y="3991954"/>
              <a:ext cx="886691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0EF0B7-9BD8-4BC4-9B1E-FC151AEA1125}"/>
                </a:ext>
              </a:extLst>
            </p:cNvPr>
            <p:cNvSpPr/>
            <p:nvPr/>
          </p:nvSpPr>
          <p:spPr>
            <a:xfrm>
              <a:off x="6033786" y="3682981"/>
              <a:ext cx="5578764" cy="31353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52CAC2-2E83-491E-9856-8FA8B04B2A6A}"/>
                </a:ext>
              </a:extLst>
            </p:cNvPr>
            <p:cNvSpPr txBox="1"/>
            <p:nvPr/>
          </p:nvSpPr>
          <p:spPr>
            <a:xfrm>
              <a:off x="4147380" y="4057441"/>
              <a:ext cx="28073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Initial Probability Distribution</a:t>
              </a:r>
              <a:endParaRPr lang="en-US" dirty="0">
                <a:solidFill>
                  <a:srgbClr val="C0000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ED1BD5-BC93-4453-9EF9-FF1BD7A2428C}"/>
                </a:ext>
              </a:extLst>
            </p:cNvPr>
            <p:cNvSpPr txBox="1"/>
            <p:nvPr/>
          </p:nvSpPr>
          <p:spPr>
            <a:xfrm>
              <a:off x="7419494" y="4078535"/>
              <a:ext cx="28073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Transitional Probability Kernel</a:t>
              </a:r>
              <a:endParaRPr lang="en-US" dirty="0">
                <a:solidFill>
                  <a:srgbClr val="C00000"/>
                </a:solidFill>
                <a:latin typeface="Centaur" panose="020305040502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40663E-5F8B-407B-A66F-A1EA467FA369}"/>
                  </a:ext>
                </a:extLst>
              </p:cNvPr>
              <p:cNvSpPr txBox="1"/>
              <p:nvPr/>
            </p:nvSpPr>
            <p:spPr>
              <a:xfrm>
                <a:off x="4737389" y="4633834"/>
                <a:ext cx="713970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b="0" dirty="0">
                    <a:effectLst/>
                    <a:latin typeface="Centaur" panose="02030504050205020304" pitchFamily="18" charset="0"/>
                  </a:rPr>
                  <a:t>A probability distribution </a:t>
                </a:r>
                <a:r>
                  <a:rPr lang="el-GR" altLang="zh-CN" sz="24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altLang="zh-CN" sz="2400" b="0" dirty="0">
                    <a:effectLst/>
                    <a:latin typeface="Centaur" panose="02030504050205020304" pitchFamily="18" charset="0"/>
                    <a:cs typeface="Calibri" panose="020F0502020204030204" pitchFamily="34" charset="0"/>
                  </a:rPr>
                  <a:t> satisfies ergodicity if it verifies: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smtClean="0">
                        <a:effectLst/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r>
                  <a:rPr lang="en-US" altLang="zh-CN" sz="2400" b="0" dirty="0"/>
                  <a:t>, </a:t>
                </a:r>
                <a:r>
                  <a:rPr lang="el-GR" altLang="zh-CN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  <a:cs typeface="Calibri" panose="020F0502020204030204" pitchFamily="34" charset="0"/>
                  </a:rPr>
                  <a:t> is a stationary distribution</a:t>
                </a:r>
                <a:r>
                  <a:rPr lang="en-US" altLang="zh-CN" sz="2400" dirty="0">
                    <a:latin typeface="Centaur" panose="02030504050205020304" pitchFamily="18" charset="0"/>
                    <a:cs typeface="Calibri" panose="020F0502020204030204" pitchFamily="34" charset="0"/>
                  </a:rPr>
                  <a:t>.</a:t>
                </a:r>
                <a:endParaRPr lang="en-US" altLang="zh-CN" b="0" dirty="0">
                  <a:latin typeface="Centaur" panose="02030504050205020304" pitchFamily="18" charset="0"/>
                </a:endParaRPr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40663E-5F8B-407B-A66F-A1EA467FA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89" y="4633834"/>
                <a:ext cx="7139709" cy="1107996"/>
              </a:xfrm>
              <a:prstGeom prst="rect">
                <a:avLst/>
              </a:prstGeom>
              <a:blipFill>
                <a:blip r:embed="rId5"/>
                <a:stretch>
                  <a:fillRect l="-1281" t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33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214CA5-AA62-4F36-AA00-8AF451467605}"/>
                  </a:ext>
                </a:extLst>
              </p:cNvPr>
              <p:cNvSpPr txBox="1"/>
              <p:nvPr/>
            </p:nvSpPr>
            <p:spPr>
              <a:xfrm>
                <a:off x="1447799" y="1665095"/>
                <a:ext cx="9296399" cy="458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如果台北每年有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20%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的人遷出外縣市，</a:t>
                </a:r>
                <a:endParaRPr lang="en-US" altLang="zh-TW" sz="2000" b="0" i="0" dirty="0">
                  <a:solidFill>
                    <a:srgbClr val="292929"/>
                  </a:solidFill>
                  <a:effectLst/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每年有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10%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的外縣市人口遷入台北市，</a:t>
                </a:r>
                <a:endParaRPr lang="en-US" altLang="zh-TW" sz="2000" b="0" i="0" dirty="0">
                  <a:solidFill>
                    <a:srgbClr val="292929"/>
                  </a:solidFill>
                  <a:effectLst/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假設總人口數一直不變，請問長期而言台北市與外縣市的人口比例會是如何 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? </a:t>
                </a:r>
              </a:p>
              <a:p>
                <a:endParaRPr lang="en-US" altLang="zh-TW" sz="2000" b="0" i="0" dirty="0">
                  <a:solidFill>
                    <a:srgbClr val="292929"/>
                  </a:solidFill>
                  <a:effectLst/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針對這個問題，我們可以簡單列出一個公式， 令 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s 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代表外縣市人口數，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t 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代表台北市人口數，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k 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為年份，則可以有如下的方程解 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:</a:t>
                </a:r>
              </a:p>
              <a:p>
                <a:endParaRPr lang="en-US" sz="2000" dirty="0">
                  <a:solidFill>
                    <a:srgbClr val="292929"/>
                  </a:solidFill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=0.9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+0.2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=0.1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+0.8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以矩陣表示：</a:t>
                </a:r>
                <a:endParaRPr lang="en-US" altLang="zh-CN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CN" altLang="en-US" sz="20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長期來看：</a:t>
                </a:r>
                <a:endParaRPr lang="en-US" altLang="zh-CN" sz="200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214CA5-AA62-4F36-AA00-8AF45146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99" y="1665095"/>
                <a:ext cx="9296399" cy="4583499"/>
              </a:xfrm>
              <a:prstGeom prst="rect">
                <a:avLst/>
              </a:prstGeom>
              <a:blipFill>
                <a:blip r:embed="rId2"/>
                <a:stretch>
                  <a:fillRect l="-656" t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BED27C-59B6-41C4-95E1-6F954E898C18}"/>
              </a:ext>
            </a:extLst>
          </p:cNvPr>
          <p:cNvSpPr txBox="1"/>
          <p:nvPr/>
        </p:nvSpPr>
        <p:spPr>
          <a:xfrm>
            <a:off x="1745673" y="6519446"/>
            <a:ext cx="10446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3"/>
              </a:rPr>
              <a:t>https://ccjou.wordpress.com/2009/08/06/%E9%A6%AC%E5%8F%AF%E5%A4%AB%E9%81%8E%E7%A8%8B/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308B0-92D0-4A5A-879D-F7F464FCBB75}"/>
              </a:ext>
            </a:extLst>
          </p:cNvPr>
          <p:cNvSpPr/>
          <p:nvPr/>
        </p:nvSpPr>
        <p:spPr>
          <a:xfrm>
            <a:off x="2013023" y="493675"/>
            <a:ext cx="81659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Ergodicity of A Markov Chain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(Example)</a:t>
            </a:r>
          </a:p>
        </p:txBody>
      </p:sp>
    </p:spTree>
    <p:extLst>
      <p:ext uri="{BB962C8B-B14F-4D97-AF65-F5344CB8AC3E}">
        <p14:creationId xmlns:p14="http://schemas.microsoft.com/office/powerpoint/2010/main" val="1006305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E1AAC-7D12-463E-ADD2-CC5E0837BD33}"/>
              </a:ext>
            </a:extLst>
          </p:cNvPr>
          <p:cNvSpPr/>
          <p:nvPr/>
        </p:nvSpPr>
        <p:spPr>
          <a:xfrm>
            <a:off x="2013023" y="493675"/>
            <a:ext cx="81659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Ergodicity of A Markov Chain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214CA5-AA62-4F36-AA00-8AF451467605}"/>
                  </a:ext>
                </a:extLst>
              </p:cNvPr>
              <p:cNvSpPr txBox="1"/>
              <p:nvPr/>
            </p:nvSpPr>
            <p:spPr>
              <a:xfrm>
                <a:off x="1197839" y="2016082"/>
                <a:ext cx="9796320" cy="3792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這是一個</a:t>
                </a:r>
                <a:r>
                  <a:rPr lang="en-US" altLang="zh-CN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x=px</a:t>
                </a:r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形式</a:t>
                </a:r>
                <a:r>
                  <a:rPr lang="en-US" altLang="zh-CN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,</a:t>
                </a:r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求解</a:t>
                </a:r>
                <a:r>
                  <a:rPr lang="en-US" altLang="zh-CN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p</a:t>
                </a:r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的特徵值（</a:t>
                </a:r>
                <a:r>
                  <a:rPr lang="en-US" altLang="zh-CN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eigenvalue</a:t>
                </a:r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）及特徵向量（</a:t>
                </a:r>
                <a:r>
                  <a:rPr lang="en-US" altLang="zh-CN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eigenvector</a:t>
                </a:r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）的問題。</a:t>
                </a:r>
                <a:endParaRPr lang="en-US" altLang="zh-CN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𝐷𝑒𝑡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FangSong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0.9−</m:t>
                                    </m:r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0.2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0.8−</m:t>
                                    </m:r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0.9−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0.8−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−0.2∗0.1=0</m:t>
                      </m:r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 </m:t>
                      </m:r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不合題意（求出的</a:t>
                </a:r>
                <a:r>
                  <a:rPr lang="en-US" altLang="zh-CN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eigenvector</a:t>
                </a:r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會有負值），</a:t>
                </a:r>
                <a:endParaRPr lang="en-US" altLang="zh-CN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，</a:t>
                </a:r>
                <a:endParaRPr lang="en-US" altLang="zh-CN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−0.2</m:t>
                                </m:r>
                              </m:e>
                            </m:mr>
                          </m:m>
                        </m:e>
                      </m:d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Cambria Math" panose="02040503050406030204" pitchFamily="18" charset="0"/>
                </a:endParaRPr>
              </a:p>
              <a:p>
                <a:r>
                  <a:rPr lang="zh-CN" altLang="en-US" sz="20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以高斯消元法求解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，</a:t>
                </a:r>
                <a:endParaRPr lang="en-US" altLang="zh-CN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=2:1</m:t>
                      </m:r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214CA5-AA62-4F36-AA00-8AF45146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39" y="2016082"/>
                <a:ext cx="9796320" cy="3792705"/>
              </a:xfrm>
              <a:prstGeom prst="rect">
                <a:avLst/>
              </a:prstGeom>
              <a:blipFill>
                <a:blip r:embed="rId2"/>
                <a:stretch>
                  <a:fillRect l="-622" r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454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02FF8-1CB4-4D33-A9BC-3BA0ABD2EDA3}"/>
              </a:ext>
            </a:extLst>
          </p:cNvPr>
          <p:cNvSpPr/>
          <p:nvPr/>
        </p:nvSpPr>
        <p:spPr>
          <a:xfrm>
            <a:off x="1712749" y="705089"/>
            <a:ext cx="8766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Reversibility of A Markov Chain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C65F0B-6C32-4100-8341-5787B0C06617}"/>
              </a:ext>
            </a:extLst>
          </p:cNvPr>
          <p:cNvGrpSpPr/>
          <p:nvPr/>
        </p:nvGrpSpPr>
        <p:grpSpPr>
          <a:xfrm>
            <a:off x="3048000" y="1833942"/>
            <a:ext cx="5938982" cy="1038568"/>
            <a:chOff x="3048000" y="2046377"/>
            <a:chExt cx="5938982" cy="103856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D0BB33-43EB-40DC-80E5-E545639DF340}"/>
                </a:ext>
              </a:extLst>
            </p:cNvPr>
            <p:cNvSpPr/>
            <p:nvPr/>
          </p:nvSpPr>
          <p:spPr>
            <a:xfrm>
              <a:off x="5153891" y="2078182"/>
              <a:ext cx="1662545" cy="10067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489AE9-4581-4C3B-9734-E41EA9E7740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048000" y="2581564"/>
              <a:ext cx="21058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D42B61-CCE9-4608-8B07-6C3A0F84BA7B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6816436" y="2581564"/>
              <a:ext cx="217054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B2840-2D40-41CF-93C0-D12995FCFFB3}"/>
                </a:ext>
              </a:extLst>
            </p:cNvPr>
            <p:cNvSpPr txBox="1"/>
            <p:nvPr/>
          </p:nvSpPr>
          <p:spPr>
            <a:xfrm>
              <a:off x="5375256" y="2319953"/>
              <a:ext cx="12198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i="0" dirty="0">
                  <a:effectLst/>
                  <a:latin typeface="Centaur" panose="02030504050205020304" pitchFamily="18" charset="0"/>
                </a:rPr>
                <a:t>Stock</a:t>
              </a:r>
              <a:endParaRPr lang="en-US" sz="2800" b="1" dirty="0">
                <a:latin typeface="Centaur" panose="020305040502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40E2E9-67CC-4D92-924D-B17B1179808D}"/>
                </a:ext>
              </a:extLst>
            </p:cNvPr>
            <p:cNvSpPr txBox="1"/>
            <p:nvPr/>
          </p:nvSpPr>
          <p:spPr>
            <a:xfrm>
              <a:off x="3514130" y="2048425"/>
              <a:ext cx="12198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i="0" dirty="0">
                  <a:effectLst/>
                  <a:latin typeface="Centaur" panose="02030504050205020304" pitchFamily="18" charset="0"/>
                </a:rPr>
                <a:t>Inflow</a:t>
              </a:r>
              <a:endParaRPr lang="en-US" sz="2800" b="1" dirty="0">
                <a:latin typeface="Centaur" panose="020305040502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A07081-65BE-41A2-AD18-E54D286ECBE9}"/>
                </a:ext>
              </a:extLst>
            </p:cNvPr>
            <p:cNvSpPr txBox="1"/>
            <p:nvPr/>
          </p:nvSpPr>
          <p:spPr>
            <a:xfrm>
              <a:off x="7024256" y="2046377"/>
              <a:ext cx="16625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i="0" dirty="0">
                  <a:effectLst/>
                  <a:latin typeface="Centaur" panose="02030504050205020304" pitchFamily="18" charset="0"/>
                </a:rPr>
                <a:t>Outflow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511BF-944C-4404-ABEC-A1C5B125CD10}"/>
                  </a:ext>
                </a:extLst>
              </p:cNvPr>
              <p:cNvSpPr txBox="1"/>
              <p:nvPr/>
            </p:nvSpPr>
            <p:spPr>
              <a:xfrm>
                <a:off x="1471468" y="3187997"/>
                <a:ext cx="9249064" cy="2964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i="0" dirty="0">
                    <a:effectLst/>
                    <a:latin typeface="Centaur" panose="02030504050205020304" pitchFamily="18" charset="0"/>
                  </a:rPr>
                  <a:t>A reversed Markov Chain: </a:t>
                </a:r>
              </a:p>
              <a:p>
                <a:pPr algn="ctr">
                  <a:lnSpc>
                    <a:spcPts val="2000"/>
                  </a:lnSpc>
                </a:pPr>
                <a:endParaRPr lang="en-US" altLang="zh-CN" sz="2400" i="1" dirty="0">
                  <a:effectLst/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 smtClean="0"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 smtClean="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 smtClean="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 smtClean="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 smtClean="0">
                          <a:effectLst/>
                          <a:latin typeface="Cambria Math" panose="02040503050406030204" pitchFamily="18" charset="0"/>
                        </a:rPr>
                        <m:t>……) =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(…… 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dirty="0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Centaur" panose="020305040502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:endParaRPr lang="en-US" altLang="zh-CN" sz="2400" dirty="0">
                  <a:latin typeface="Centaur" panose="02030504050205020304" pitchFamily="18" charset="0"/>
                </a:endParaRPr>
              </a:p>
              <a:p>
                <a:pPr algn="ctr"/>
                <a:r>
                  <a:rPr lang="en-US" altLang="zh-CN" sz="2400" i="0" dirty="0">
                    <a:effectLst/>
                    <a:latin typeface="Centaur" panose="02030504050205020304" pitchFamily="18" charset="0"/>
                  </a:rPr>
                  <a:t>Whenever 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the</a:t>
                </a:r>
                <a:r>
                  <a:rPr lang="zh-CN" altLang="en-US" sz="2400" dirty="0">
                    <a:latin typeface="Centaur" panose="020305040502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steady state is reached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, the equilibrium below holds:</a:t>
                </a:r>
              </a:p>
              <a:p>
                <a:pPr>
                  <a:lnSpc>
                    <a:spcPts val="2000"/>
                  </a:lnSpc>
                </a:pPr>
                <a:endParaRPr lang="en-US" altLang="zh-CN" sz="2400" dirty="0">
                  <a:latin typeface="Centaur" panose="020305040502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entaur" panose="020305040502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:endParaRPr lang="en-US" sz="2400" dirty="0">
                  <a:latin typeface="Centaur" panose="02030504050205020304" pitchFamily="18" charset="0"/>
                </a:endParaRPr>
              </a:p>
              <a:p>
                <a:pPr algn="ctr"/>
                <a:r>
                  <a:rPr lang="en-US" sz="2400" dirty="0">
                    <a:latin typeface="Centaur" panose="02030504050205020304" pitchFamily="18" charset="0"/>
                  </a:rPr>
                  <a:t>This equation is called </a:t>
                </a:r>
                <a:r>
                  <a:rPr lang="en-US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Detailed Balance 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FangSong" panose="02010609060101010101" pitchFamily="49" charset="-122"/>
                    <a:ea typeface="FangSong" panose="02010609060101010101" pitchFamily="49" charset="-122"/>
                  </a:rPr>
                  <a:t>細緻平衡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FangSong" panose="02010609060101010101" pitchFamily="49" charset="-122"/>
                    <a:ea typeface="FangSong" panose="02010609060101010101" pitchFamily="49" charset="-122"/>
                  </a:rPr>
                  <a:t>.</a:t>
                </a:r>
                <a:endParaRPr lang="en-US" sz="2400" dirty="0"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511BF-944C-4404-ABEC-A1C5B125C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68" y="3187997"/>
                <a:ext cx="9249064" cy="2964914"/>
              </a:xfrm>
              <a:prstGeom prst="rect">
                <a:avLst/>
              </a:prstGeom>
              <a:blipFill>
                <a:blip r:embed="rId2"/>
                <a:stretch>
                  <a:fillRect t="-1646" b="-4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90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11948" y="147161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Why Bayesian?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502936" y="307915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49922" y="3783577"/>
            <a:ext cx="7283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Probability &amp; Parameter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Terminologies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Frequentist V.S. Bayesian Inference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D04F7-0D4A-4DB6-851C-516EF0410C82}"/>
              </a:ext>
            </a:extLst>
          </p:cNvPr>
          <p:cNvCxnSpPr>
            <a:cxnSpLocks/>
          </p:cNvCxnSpPr>
          <p:nvPr/>
        </p:nvCxnSpPr>
        <p:spPr>
          <a:xfrm flipV="1">
            <a:off x="2180834" y="1324244"/>
            <a:ext cx="902361" cy="804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347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02FF8-1CB4-4D33-A9BC-3BA0ABD2EDA3}"/>
              </a:ext>
            </a:extLst>
          </p:cNvPr>
          <p:cNvSpPr/>
          <p:nvPr/>
        </p:nvSpPr>
        <p:spPr>
          <a:xfrm>
            <a:off x="1712749" y="705089"/>
            <a:ext cx="8766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Reversibility of A Markov Chain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C65F0B-6C32-4100-8341-5787B0C06617}"/>
              </a:ext>
            </a:extLst>
          </p:cNvPr>
          <p:cNvGrpSpPr/>
          <p:nvPr/>
        </p:nvGrpSpPr>
        <p:grpSpPr>
          <a:xfrm>
            <a:off x="3048000" y="1833942"/>
            <a:ext cx="5938982" cy="1038568"/>
            <a:chOff x="3048000" y="2046377"/>
            <a:chExt cx="5938982" cy="103856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D0BB33-43EB-40DC-80E5-E545639DF340}"/>
                </a:ext>
              </a:extLst>
            </p:cNvPr>
            <p:cNvSpPr/>
            <p:nvPr/>
          </p:nvSpPr>
          <p:spPr>
            <a:xfrm>
              <a:off x="5153891" y="2078182"/>
              <a:ext cx="1662545" cy="10067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489AE9-4581-4C3B-9734-E41EA9E7740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048000" y="2581564"/>
              <a:ext cx="21058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D42B61-CCE9-4608-8B07-6C3A0F84BA7B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6816436" y="2581564"/>
              <a:ext cx="217054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B2840-2D40-41CF-93C0-D12995FCFFB3}"/>
                </a:ext>
              </a:extLst>
            </p:cNvPr>
            <p:cNvSpPr txBox="1"/>
            <p:nvPr/>
          </p:nvSpPr>
          <p:spPr>
            <a:xfrm>
              <a:off x="5375256" y="2319953"/>
              <a:ext cx="12198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i="0" dirty="0">
                  <a:effectLst/>
                  <a:latin typeface="Centaur" panose="02030504050205020304" pitchFamily="18" charset="0"/>
                </a:rPr>
                <a:t>Stock</a:t>
              </a:r>
              <a:endParaRPr lang="en-US" sz="2800" b="1" dirty="0">
                <a:latin typeface="Centaur" panose="020305040502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40E2E9-67CC-4D92-924D-B17B1179808D}"/>
                </a:ext>
              </a:extLst>
            </p:cNvPr>
            <p:cNvSpPr txBox="1"/>
            <p:nvPr/>
          </p:nvSpPr>
          <p:spPr>
            <a:xfrm>
              <a:off x="3514130" y="2048425"/>
              <a:ext cx="12198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i="0" dirty="0">
                  <a:effectLst/>
                  <a:latin typeface="Centaur" panose="02030504050205020304" pitchFamily="18" charset="0"/>
                </a:rPr>
                <a:t>Inflow</a:t>
              </a:r>
              <a:endParaRPr lang="en-US" sz="2800" b="1" dirty="0">
                <a:latin typeface="Centaur" panose="020305040502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A07081-65BE-41A2-AD18-E54D286ECBE9}"/>
                </a:ext>
              </a:extLst>
            </p:cNvPr>
            <p:cNvSpPr txBox="1"/>
            <p:nvPr/>
          </p:nvSpPr>
          <p:spPr>
            <a:xfrm>
              <a:off x="7024256" y="2046377"/>
              <a:ext cx="16625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i="0" dirty="0">
                  <a:effectLst/>
                  <a:latin typeface="Centaur" panose="02030504050205020304" pitchFamily="18" charset="0"/>
                </a:rPr>
                <a:t>Outflow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511BF-944C-4404-ABEC-A1C5B125CD10}"/>
                  </a:ext>
                </a:extLst>
              </p:cNvPr>
              <p:cNvSpPr txBox="1"/>
              <p:nvPr/>
            </p:nvSpPr>
            <p:spPr>
              <a:xfrm>
                <a:off x="1471468" y="3187997"/>
                <a:ext cx="9249064" cy="3067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entaur" panose="02030504050205020304" pitchFamily="18" charset="0"/>
                </a:endParaRPr>
              </a:p>
              <a:p>
                <a:pPr algn="ctr"/>
                <a:endParaRPr lang="en-US" sz="2400" dirty="0">
                  <a:latin typeface="Centaur" panose="020305040502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:endParaRPr lang="en-US" sz="2400" dirty="0">
                  <a:latin typeface="Centaur" panose="020305040502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entaur" panose="020305040502050203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:endParaRPr lang="en-US" sz="2400" dirty="0">
                  <a:latin typeface="Centaur" panose="020305040502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:endParaRPr lang="en-US" sz="2400" dirty="0">
                  <a:solidFill>
                    <a:srgbClr val="C00000"/>
                  </a:solidFill>
                  <a:latin typeface="Centaur" panose="020305040502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Centaur" panose="020305040502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:endParaRPr lang="en-US" sz="2400" dirty="0">
                  <a:latin typeface="Centaur" panose="02030504050205020304" pitchFamily="18" charset="0"/>
                </a:endParaRPr>
              </a:p>
              <a:p>
                <a:pPr algn="ctr">
                  <a:lnSpc>
                    <a:spcPts val="2700"/>
                  </a:lnSpc>
                </a:pPr>
                <a:r>
                  <a:rPr lang="en-US" sz="2400" dirty="0">
                    <a:latin typeface="Centaur" panose="02030504050205020304" pitchFamily="18" charset="0"/>
                  </a:rPr>
                  <a:t>This equation serves as an indicator of the convergence of </a:t>
                </a:r>
              </a:p>
              <a:p>
                <a:pPr algn="ctr">
                  <a:lnSpc>
                    <a:spcPts val="2700"/>
                  </a:lnSpc>
                </a:pPr>
                <a:r>
                  <a:rPr lang="en-US" sz="2400" dirty="0">
                    <a:latin typeface="Centaur" panose="02030504050205020304" pitchFamily="18" charset="0"/>
                  </a:rPr>
                  <a:t>a Markov Chain towards a </a:t>
                </a:r>
                <a:r>
                  <a:rPr lang="en-US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stationary distribution</a:t>
                </a:r>
                <a:r>
                  <a:rPr lang="en-US" sz="2400" dirty="0">
                    <a:latin typeface="Centaur" panose="020305040502050203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511BF-944C-4404-ABEC-A1C5B125C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68" y="3187997"/>
                <a:ext cx="9249064" cy="3067635"/>
              </a:xfrm>
              <a:prstGeom prst="rect">
                <a:avLst/>
              </a:prstGeom>
              <a:blipFill>
                <a:blip r:embed="rId2"/>
                <a:stretch>
                  <a:fillRect l="-198" t="-23658" b="-33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507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8679" y="1239654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795" y="105645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How Bayesian?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795" y="1970326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Generating Random Sample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Bayes’ Theorem Revisit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 Monte Carlo (MCMC) Method</a:t>
            </a:r>
          </a:p>
        </p:txBody>
      </p:sp>
    </p:spTree>
    <p:extLst>
      <p:ext uri="{BB962C8B-B14F-4D97-AF65-F5344CB8AC3E}">
        <p14:creationId xmlns:p14="http://schemas.microsoft.com/office/powerpoint/2010/main" val="3707687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ebook.community">
            <a:extLst>
              <a:ext uri="{FF2B5EF4-FFF2-40B4-BE49-F238E27FC236}">
                <a16:creationId xmlns:a16="http://schemas.microsoft.com/office/drawing/2014/main" id="{F71C7B38-D101-4FC5-B7E5-241827FF38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4" y="1905000"/>
            <a:ext cx="4154632" cy="415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B358C-A2F3-407F-B96A-BD0DD84EC8A0}"/>
              </a:ext>
            </a:extLst>
          </p:cNvPr>
          <p:cNvSpPr/>
          <p:nvPr/>
        </p:nvSpPr>
        <p:spPr>
          <a:xfrm>
            <a:off x="2717991" y="798368"/>
            <a:ext cx="67560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Monte Carlo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964530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nte Carlo Methods in Practice (Monte Carlo Integration)">
            <a:extLst>
              <a:ext uri="{FF2B5EF4-FFF2-40B4-BE49-F238E27FC236}">
                <a16:creationId xmlns:a16="http://schemas.microsoft.com/office/drawing/2014/main" id="{90842337-3CAD-40F3-8F3E-91575FE67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0"/>
          <a:stretch/>
        </p:blipFill>
        <p:spPr bwMode="auto">
          <a:xfrm>
            <a:off x="1852464" y="1796477"/>
            <a:ext cx="848707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3B4DD9-750D-414A-85A6-61A6B85F096C}"/>
              </a:ext>
            </a:extLst>
          </p:cNvPr>
          <p:cNvSpPr/>
          <p:nvPr/>
        </p:nvSpPr>
        <p:spPr>
          <a:xfrm>
            <a:off x="980527" y="761574"/>
            <a:ext cx="10230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Monte Carlo Approximation (Integration)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79787B-AE73-4B0C-B256-A897C2F368AA}"/>
                  </a:ext>
                </a:extLst>
              </p:cNvPr>
              <p:cNvSpPr txBox="1"/>
              <p:nvPr/>
            </p:nvSpPr>
            <p:spPr>
              <a:xfrm>
                <a:off x="1969965" y="4569408"/>
                <a:ext cx="8252067" cy="1664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2000"/>
                  </a:lnSpc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𝑡𝑦𝑝𝑖𝑐𝑎𝑙𝑙𝑦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𝑢𝑠𝑒𝑑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𝑢𝑛𝑖𝑓𝑜𝑟𝑚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function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79787B-AE73-4B0C-B256-A897C2F3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65" y="4569408"/>
                <a:ext cx="8252067" cy="1664302"/>
              </a:xfrm>
              <a:prstGeom prst="rect">
                <a:avLst/>
              </a:prstGeom>
              <a:blipFill>
                <a:blip r:embed="rId3"/>
                <a:stretch>
                  <a:fillRect l="-148"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540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8679" y="1239654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795" y="105645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How Bayesian?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795" y="1970326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Generating Random Sample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Bayes’ Theorem Revisit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 Monte Carlo (MCMC) Method</a:t>
            </a:r>
          </a:p>
        </p:txBody>
      </p:sp>
    </p:spTree>
    <p:extLst>
      <p:ext uri="{BB962C8B-B14F-4D97-AF65-F5344CB8AC3E}">
        <p14:creationId xmlns:p14="http://schemas.microsoft.com/office/powerpoint/2010/main" val="3365971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Quantiles are key to understand probability distributions | Towards Data  Science">
            <a:extLst>
              <a:ext uri="{FF2B5EF4-FFF2-40B4-BE49-F238E27FC236}">
                <a16:creationId xmlns:a16="http://schemas.microsoft.com/office/drawing/2014/main" id="{DB4001BC-2C6D-40C4-A61D-0E479A04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035922"/>
            <a:ext cx="10077450" cy="37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A67A4B-7EB1-4F3A-843E-4F8020843545}"/>
              </a:ext>
            </a:extLst>
          </p:cNvPr>
          <p:cNvSpPr/>
          <p:nvPr/>
        </p:nvSpPr>
        <p:spPr>
          <a:xfrm>
            <a:off x="1284233" y="1081087"/>
            <a:ext cx="9623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Cumulative Distribution Function (CDF)</a:t>
            </a:r>
          </a:p>
        </p:txBody>
      </p:sp>
    </p:spTree>
    <p:extLst>
      <p:ext uri="{BB962C8B-B14F-4D97-AF65-F5344CB8AC3E}">
        <p14:creationId xmlns:p14="http://schemas.microsoft.com/office/powerpoint/2010/main" val="1399064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FD5954-5E5F-4E42-BF05-D8565D883489}"/>
              </a:ext>
            </a:extLst>
          </p:cNvPr>
          <p:cNvSpPr/>
          <p:nvPr/>
        </p:nvSpPr>
        <p:spPr>
          <a:xfrm>
            <a:off x="2703848" y="674543"/>
            <a:ext cx="67842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Inverse Transform Sampling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</a:t>
            </a:r>
            <a:r>
              <a:rPr lang="en-US" altLang="zh-CN" sz="3200" spc="600" dirty="0" err="1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a.k.a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Smirnov transform)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4D8AD3-294B-4DCA-9F93-C5553DF3A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162175"/>
            <a:ext cx="36385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A6C12-3965-49BC-9252-01DA02DA17D4}"/>
              </a:ext>
            </a:extLst>
          </p:cNvPr>
          <p:cNvSpPr txBox="1"/>
          <p:nvPr/>
        </p:nvSpPr>
        <p:spPr>
          <a:xfrm>
            <a:off x="4886325" y="3084969"/>
            <a:ext cx="62138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i="0" dirty="0">
                <a:effectLst/>
                <a:latin typeface="Centaur" panose="02030504050205020304" pitchFamily="18" charset="0"/>
              </a:rPr>
              <a:t>Inverse Transform Sampling, which is a basic method for </a:t>
            </a:r>
            <a:r>
              <a:rPr lang="en-US" altLang="zh-CN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pseudo-random number sampling </a:t>
            </a:r>
            <a:r>
              <a:rPr lang="en-US" altLang="zh-CN" sz="2400" i="0" dirty="0">
                <a:effectLst/>
                <a:latin typeface="Centaur" panose="02030504050205020304" pitchFamily="18" charset="0"/>
              </a:rPr>
              <a:t>(i.e.,  generating samples at random from </a:t>
            </a:r>
            <a:r>
              <a:rPr lang="en-US" altLang="zh-CN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any probability distribution given its Cumulative Distribution Function</a:t>
            </a:r>
            <a:r>
              <a:rPr lang="en-US" altLang="zh-CN" sz="2400" i="0" dirty="0">
                <a:effectLst/>
                <a:latin typeface="Centaur" panose="02030504050205020304" pitchFamily="18" charset="0"/>
              </a:rPr>
              <a:t>)</a:t>
            </a:r>
          </a:p>
          <a:p>
            <a:pPr algn="just"/>
            <a:endParaRPr lang="en-US" sz="2400" dirty="0">
              <a:latin typeface="Centaur" panose="02030504050205020304" pitchFamily="18" charset="0"/>
            </a:endParaRPr>
          </a:p>
          <a:p>
            <a:pPr algn="just"/>
            <a:r>
              <a:rPr lang="en-US" altLang="zh-CN" sz="2400" dirty="0">
                <a:latin typeface="Centaur" panose="02030504050205020304" pitchFamily="18" charset="0"/>
              </a:rPr>
              <a:t>This is the very core idea of the architect of the Generative Adversarial Networks (GAN).</a:t>
            </a:r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477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FD5954-5E5F-4E42-BF05-D8565D883489}"/>
              </a:ext>
            </a:extLst>
          </p:cNvPr>
          <p:cNvSpPr/>
          <p:nvPr/>
        </p:nvSpPr>
        <p:spPr>
          <a:xfrm>
            <a:off x="2703848" y="674543"/>
            <a:ext cx="67842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Inverse Transform Sampling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</a:t>
            </a:r>
            <a:r>
              <a:rPr lang="en-US" altLang="zh-CN" sz="3200" spc="600" dirty="0" err="1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a.k.a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Smirnov transform)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4D8AD3-294B-4DCA-9F93-C5553DF3A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162175"/>
            <a:ext cx="36385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0C974D-CAC4-49EF-80CB-2B27E59B74E8}"/>
                  </a:ext>
                </a:extLst>
              </p:cNvPr>
              <p:cNvSpPr txBox="1"/>
              <p:nvPr/>
            </p:nvSpPr>
            <p:spPr>
              <a:xfrm>
                <a:off x="4886325" y="2088287"/>
                <a:ext cx="6160366" cy="379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>
                    <a:latin typeface="Centaur" panose="020305040502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Centaur" panose="02030504050205020304" pitchFamily="18" charset="0"/>
                  </a:rPr>
                  <a:t> is a continuous random variable with cumulative distribution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>
                    <a:latin typeface="Centaur" panose="02030504050205020304" pitchFamily="18" charset="0"/>
                  </a:rPr>
                  <a:t>, then </a:t>
                </a:r>
                <a:r>
                  <a:rPr lang="en-US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the random variable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has a uniform distribution on [0, 1]</a:t>
                </a:r>
                <a:r>
                  <a:rPr lang="en-US" sz="2400" dirty="0">
                    <a:latin typeface="Centaur" panose="02030504050205020304" pitchFamily="18" charset="0"/>
                  </a:rPr>
                  <a:t>.   The inverse probability integral transform is just the inverse of this: specifically, the random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 has the same distribution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Centaur" panose="02030504050205020304" pitchFamily="18" charset="0"/>
                  </a:rPr>
                  <a:t>.</a:t>
                </a:r>
              </a:p>
              <a:p>
                <a:pPr algn="just"/>
                <a:endParaRPr lang="en-US" sz="2400" dirty="0">
                  <a:latin typeface="Centaur" panose="02030504050205020304" pitchFamily="18" charset="0"/>
                </a:endParaRPr>
              </a:p>
              <a:p>
                <a:pPr algn="just"/>
                <a:r>
                  <a:rPr lang="en-US" sz="2400" dirty="0">
                    <a:latin typeface="Centaur" panose="02030504050205020304" pitchFamily="18" charset="0"/>
                  </a:rPr>
                  <a:t>However, this technique is </a:t>
                </a:r>
                <a:r>
                  <a:rPr lang="en-US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hardly applicable on complex, high-dimensional probability distributions</a:t>
                </a:r>
                <a:r>
                  <a:rPr lang="en-US" sz="2400" dirty="0">
                    <a:latin typeface="Centaur" panose="02030504050205020304" pitchFamily="18" charset="0"/>
                  </a:rPr>
                  <a:t>, which the CDF is unknown.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0C974D-CAC4-49EF-80CB-2B27E59B7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325" y="2088287"/>
                <a:ext cx="6160366" cy="3790077"/>
              </a:xfrm>
              <a:prstGeom prst="rect">
                <a:avLst/>
              </a:prstGeom>
              <a:blipFill>
                <a:blip r:embed="rId3"/>
                <a:stretch>
                  <a:fillRect l="-1584" t="-1127" r="-1485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778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3C50CB-065A-4833-8AEE-75D7E11FDC15}"/>
              </a:ext>
            </a:extLst>
          </p:cNvPr>
          <p:cNvSpPr/>
          <p:nvPr/>
        </p:nvSpPr>
        <p:spPr>
          <a:xfrm>
            <a:off x="1549435" y="807892"/>
            <a:ext cx="9093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Accept-Reject Sampling </a:t>
            </a:r>
            <a:r>
              <a:rPr lang="zh-CN" altLang="en-US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接受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  <a:r>
              <a:rPr lang="zh-CN" altLang="en-US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拒絕抽樣</a:t>
            </a:r>
            <a:endParaRPr lang="en-US" altLang="zh-CN" sz="32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E67748-93BC-4E87-8970-F43A61493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608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7A68B-82EB-4BE7-9AB0-41C6F4839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56" t="27222" r="31328" b="44444"/>
          <a:stretch/>
        </p:blipFill>
        <p:spPr>
          <a:xfrm>
            <a:off x="5445919" y="2405204"/>
            <a:ext cx="5869781" cy="24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1B205-AD13-4BF4-B0F8-E5CE5F842DE0}"/>
              </a:ext>
            </a:extLst>
          </p:cNvPr>
          <p:cNvSpPr txBox="1"/>
          <p:nvPr/>
        </p:nvSpPr>
        <p:spPr>
          <a:xfrm>
            <a:off x="1450416" y="5453203"/>
            <a:ext cx="92911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entaur" panose="02030504050205020304" pitchFamily="18" charset="0"/>
              </a:rPr>
              <a:t>The prerequisite of the proposal distribution must be fulfilled (</a:t>
            </a:r>
            <a:r>
              <a:rPr 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the domain of the proposal’s includes the target’s</a:t>
            </a:r>
            <a:r>
              <a:rPr lang="en-US" sz="2400" dirty="0">
                <a:latin typeface="Centaur" panose="02030504050205020304" pitchFamily="18" charset="0"/>
              </a:rPr>
              <a:t>).  This is the </a:t>
            </a:r>
            <a:r>
              <a:rPr 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core concept of the MCMC method</a:t>
            </a:r>
            <a:r>
              <a:rPr lang="en-US" sz="2400" dirty="0">
                <a:latin typeface="Centaur" panose="020305040502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705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E4D9CAE7-8DDB-41A5-A8EB-CFBCA5EB780C}"/>
              </a:ext>
            </a:extLst>
          </p:cNvPr>
          <p:cNvSpPr txBox="1">
            <a:spLocks/>
          </p:cNvSpPr>
          <p:nvPr/>
        </p:nvSpPr>
        <p:spPr>
          <a:xfrm>
            <a:off x="1312800" y="869512"/>
            <a:ext cx="9566400" cy="670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latin typeface="Lato" panose="020F0502020204030203" pitchFamily="34" charset="0"/>
                <a:ea typeface="Source Sans Pro" panose="020B0503030403020204" pitchFamily="34" charset="0"/>
              </a:rPr>
              <a:t>Cholesky Decomposition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0" name="Picture 2" descr="Doolittle Algorithm : LU Decomposition - Tutorialspoint.dev">
            <a:extLst>
              <a:ext uri="{FF2B5EF4-FFF2-40B4-BE49-F238E27FC236}">
                <a16:creationId xmlns:a16="http://schemas.microsoft.com/office/drawing/2014/main" id="{81058216-ED33-4F84-A1A3-47A2C525A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50" y="1473110"/>
            <a:ext cx="7564500" cy="391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81EDA-F120-47C5-BC7F-A6A70DC5CEC2}"/>
                  </a:ext>
                </a:extLst>
              </p:cNvPr>
              <p:cNvSpPr txBox="1"/>
              <p:nvPr/>
            </p:nvSpPr>
            <p:spPr>
              <a:xfrm>
                <a:off x="3048000" y="5440222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81EDA-F120-47C5-BC7F-A6A70DC5C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440222"/>
                <a:ext cx="60960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9A5E257-6AFB-4AC1-99DE-DDB363965295}"/>
              </a:ext>
            </a:extLst>
          </p:cNvPr>
          <p:cNvSpPr/>
          <p:nvPr/>
        </p:nvSpPr>
        <p:spPr>
          <a:xfrm>
            <a:off x="5061527" y="5394125"/>
            <a:ext cx="812800" cy="8128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39EEF-5017-41B9-9F9E-FA832C1FA3F4}"/>
              </a:ext>
            </a:extLst>
          </p:cNvPr>
          <p:cNvSpPr txBox="1"/>
          <p:nvPr/>
        </p:nvSpPr>
        <p:spPr>
          <a:xfrm>
            <a:off x="2142223" y="5578721"/>
            <a:ext cx="2807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Symmetric Matrix</a:t>
            </a:r>
            <a:endParaRPr lang="en-US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9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11948" y="147161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Why Bayesian?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502936" y="307915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49922" y="3783577"/>
            <a:ext cx="7283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Probability &amp; Parameter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Terminologies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Frequentist V.S. Bayesian Inference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D04F7-0D4A-4DB6-851C-516EF0410C82}"/>
              </a:ext>
            </a:extLst>
          </p:cNvPr>
          <p:cNvCxnSpPr>
            <a:cxnSpLocks/>
          </p:cNvCxnSpPr>
          <p:nvPr/>
        </p:nvCxnSpPr>
        <p:spPr>
          <a:xfrm flipV="1">
            <a:off x="2180834" y="1324244"/>
            <a:ext cx="902361" cy="804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016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E4D9CAE7-8DDB-41A5-A8EB-CFBCA5EB780C}"/>
              </a:ext>
            </a:extLst>
          </p:cNvPr>
          <p:cNvSpPr txBox="1">
            <a:spLocks/>
          </p:cNvSpPr>
          <p:nvPr/>
        </p:nvSpPr>
        <p:spPr>
          <a:xfrm>
            <a:off x="1312800" y="869512"/>
            <a:ext cx="9566400" cy="670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latin typeface="Lato" panose="020F0502020204030203" pitchFamily="34" charset="0"/>
                <a:ea typeface="Source Sans Pro" panose="020B0503030403020204" pitchFamily="34" charset="0"/>
              </a:rPr>
              <a:t>Cholesky Decomposition (Example)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81EDA-F120-47C5-BC7F-A6A70DC5CEC2}"/>
                  </a:ext>
                </a:extLst>
              </p:cNvPr>
              <p:cNvSpPr txBox="1"/>
              <p:nvPr/>
            </p:nvSpPr>
            <p:spPr>
              <a:xfrm>
                <a:off x="3048000" y="5440222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81EDA-F120-47C5-BC7F-A6A70DC5C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440222"/>
                <a:ext cx="609600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9A5E257-6AFB-4AC1-99DE-DDB363965295}"/>
              </a:ext>
            </a:extLst>
          </p:cNvPr>
          <p:cNvSpPr/>
          <p:nvPr/>
        </p:nvSpPr>
        <p:spPr>
          <a:xfrm>
            <a:off x="5061527" y="5394125"/>
            <a:ext cx="812800" cy="8128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39EEF-5017-41B9-9F9E-FA832C1FA3F4}"/>
              </a:ext>
            </a:extLst>
          </p:cNvPr>
          <p:cNvSpPr txBox="1"/>
          <p:nvPr/>
        </p:nvSpPr>
        <p:spPr>
          <a:xfrm>
            <a:off x="2142223" y="5578721"/>
            <a:ext cx="2807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Symmetric Matrix</a:t>
            </a:r>
            <a:endParaRPr lang="en-US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F3B9DB-20E2-48C5-AD4E-8E5786D697A1}"/>
                  </a:ext>
                </a:extLst>
              </p:cNvPr>
              <p:cNvSpPr txBox="1"/>
              <p:nvPr/>
            </p:nvSpPr>
            <p:spPr>
              <a:xfrm>
                <a:off x="2660252" y="2718674"/>
                <a:ext cx="6871496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F3B9DB-20E2-48C5-AD4E-8E5786D69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252" y="2718674"/>
                <a:ext cx="6871496" cy="1312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714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AC02FD29-97E5-4D9E-A8DD-FABD4632583D}"/>
              </a:ext>
            </a:extLst>
          </p:cNvPr>
          <p:cNvSpPr txBox="1">
            <a:spLocks/>
          </p:cNvSpPr>
          <p:nvPr/>
        </p:nvSpPr>
        <p:spPr>
          <a:xfrm>
            <a:off x="1046925" y="728079"/>
            <a:ext cx="10098150" cy="1718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latin typeface="Lato" panose="020F0502020204030203" pitchFamily="34" charset="0"/>
                <a:ea typeface="Source Sans Pro" panose="020B0503030403020204" pitchFamily="34" charset="0"/>
              </a:rPr>
              <a:t>Multivariate Distribution as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latin typeface="Lato" panose="020F0502020204030203" pitchFamily="34" charset="0"/>
                <a:ea typeface="Source Sans Pro" panose="020B0503030403020204" pitchFamily="34" charset="0"/>
              </a:rPr>
              <a:t>The Extension of The Univariate Distribution 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8796F0-27D8-4548-8772-32E3143B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9" y="2120863"/>
            <a:ext cx="5338761" cy="38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8A89E-64EC-4C46-941D-8C296A347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2" t="39722" r="29063" b="29445"/>
          <a:stretch/>
        </p:blipFill>
        <p:spPr>
          <a:xfrm>
            <a:off x="6096000" y="2271712"/>
            <a:ext cx="5807291" cy="2314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EEBBD-C3EF-4AA6-BFC1-2CC4A925C8E9}"/>
              </a:ext>
            </a:extLst>
          </p:cNvPr>
          <p:cNvSpPr txBox="1"/>
          <p:nvPr/>
        </p:nvSpPr>
        <p:spPr>
          <a:xfrm>
            <a:off x="6096000" y="4689367"/>
            <a:ext cx="51997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entaur" panose="02030504050205020304" pitchFamily="18" charset="0"/>
              </a:rPr>
              <a:t>We can see that </a:t>
            </a:r>
            <a:r>
              <a:rPr 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the marginal distribution of a Multivariate Gaussian Distribution is still “Gaussian”</a:t>
            </a:r>
            <a:r>
              <a:rPr lang="en-US" sz="2400" dirty="0">
                <a:latin typeface="Centaur" panose="020305040502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405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AC02FD29-97E5-4D9E-A8DD-FABD4632583D}"/>
              </a:ext>
            </a:extLst>
          </p:cNvPr>
          <p:cNvSpPr txBox="1">
            <a:spLocks/>
          </p:cNvSpPr>
          <p:nvPr/>
        </p:nvSpPr>
        <p:spPr>
          <a:xfrm>
            <a:off x="1046925" y="947448"/>
            <a:ext cx="10098150" cy="1718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latin typeface="Lato" panose="020F0502020204030203" pitchFamily="34" charset="0"/>
                <a:ea typeface="Source Sans Pro" panose="020B0503030403020204" pitchFamily="34" charset="0"/>
              </a:rPr>
              <a:t>Multivariate Sampling </a:t>
            </a:r>
            <a:r>
              <a:rPr lang="zh-CN" altLang="en-US" spc="300" dirty="0">
                <a:latin typeface="Lato" panose="020F0502020204030203" pitchFamily="34" charset="0"/>
                <a:ea typeface="Source Sans Pro" panose="020B0503030403020204" pitchFamily="34" charset="0"/>
              </a:rPr>
              <a:t>多元分佈抽樣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8796F0-27D8-4548-8772-32E3143B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9" y="2120863"/>
            <a:ext cx="5338761" cy="38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51FD02-34D6-462F-B74A-9CD1BD2D4015}"/>
              </a:ext>
            </a:extLst>
          </p:cNvPr>
          <p:cNvGrpSpPr/>
          <p:nvPr/>
        </p:nvGrpSpPr>
        <p:grpSpPr>
          <a:xfrm>
            <a:off x="6274992" y="2058712"/>
            <a:ext cx="5159769" cy="1998107"/>
            <a:chOff x="6274992" y="2614612"/>
            <a:chExt cx="5159769" cy="1998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BA196B-EEE7-4153-B550-0B2A8563E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56" t="25833" r="33437" b="55140"/>
            <a:stretch/>
          </p:blipFill>
          <p:spPr>
            <a:xfrm>
              <a:off x="6274992" y="2614612"/>
              <a:ext cx="5159769" cy="162877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57673AE-97E1-415D-AB36-F5604AF3E80D}"/>
                </a:ext>
              </a:extLst>
            </p:cNvPr>
            <p:cNvSpPr/>
            <p:nvPr/>
          </p:nvSpPr>
          <p:spPr>
            <a:xfrm>
              <a:off x="7952507" y="3545661"/>
              <a:ext cx="398265" cy="39826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A619A-DA2B-47B3-A9FD-DFA6A35F04C9}"/>
                </a:ext>
              </a:extLst>
            </p:cNvPr>
            <p:cNvSpPr txBox="1"/>
            <p:nvPr/>
          </p:nvSpPr>
          <p:spPr>
            <a:xfrm>
              <a:off x="6595004" y="4243387"/>
              <a:ext cx="18755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Covariance Matrix</a:t>
              </a:r>
              <a:endParaRPr lang="en-US" dirty="0">
                <a:solidFill>
                  <a:srgbClr val="C0000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36B3DB-01A5-4261-82FF-C352AF6597A6}"/>
                </a:ext>
              </a:extLst>
            </p:cNvPr>
            <p:cNvSpPr/>
            <p:nvPr/>
          </p:nvSpPr>
          <p:spPr>
            <a:xfrm>
              <a:off x="8579427" y="3564711"/>
              <a:ext cx="471908" cy="39826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D95B7B-9693-4FC5-834E-F4E43DEB06CF}"/>
                </a:ext>
              </a:extLst>
            </p:cNvPr>
            <p:cNvSpPr txBox="1"/>
            <p:nvPr/>
          </p:nvSpPr>
          <p:spPr>
            <a:xfrm>
              <a:off x="8424417" y="4243387"/>
              <a:ext cx="2557374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0" dirty="0">
                  <a:solidFill>
                    <a:srgbClr val="C00000"/>
                  </a:solidFill>
                  <a:effectLst/>
                  <a:latin typeface="Centaur" panose="02030504050205020304" pitchFamily="18" charset="0"/>
                </a:rPr>
                <a:t>Cholesky Decomposition</a:t>
              </a:r>
              <a:endParaRPr lang="en-US" dirty="0">
                <a:solidFill>
                  <a:srgbClr val="C00000"/>
                </a:solidFill>
                <a:latin typeface="Centaur" panose="020305040502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35FDC1-A9D8-45FF-8197-67663ADCFC6C}"/>
                  </a:ext>
                </a:extLst>
              </p:cNvPr>
              <p:cNvSpPr txBox="1"/>
              <p:nvPr/>
            </p:nvSpPr>
            <p:spPr>
              <a:xfrm>
                <a:off x="6487102" y="4088569"/>
                <a:ext cx="5338761" cy="1670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entaur" panose="02030504050205020304" pitchFamily="18" charset="0"/>
                  </a:rPr>
                  <a:t>Why? </a:t>
                </a:r>
              </a:p>
              <a:p>
                <a:r>
                  <a:rPr lang="en-US" sz="2000" dirty="0">
                    <a:latin typeface="Centaur" panose="02030504050205020304" pitchFamily="18" charset="0"/>
                  </a:rPr>
                  <a:t>Given the uncorrelated random variable,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b="0" dirty="0">
                  <a:latin typeface="Centaur" panose="020305040502050203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𝑍𝑄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𝑍𝑄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𝑄𝐼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35FDC1-A9D8-45FF-8197-67663ADCF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02" y="4088569"/>
                <a:ext cx="5338761" cy="1670842"/>
              </a:xfrm>
              <a:prstGeom prst="rect">
                <a:avLst/>
              </a:prstGeom>
              <a:blipFill>
                <a:blip r:embed="rId4"/>
                <a:stretch>
                  <a:fillRect l="-1142" t="-2190" b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392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Nassim Nicholas Taleb, certain of uncertainty | Philonomist.">
            <a:extLst>
              <a:ext uri="{FF2B5EF4-FFF2-40B4-BE49-F238E27FC236}">
                <a16:creationId xmlns:a16="http://schemas.microsoft.com/office/drawing/2014/main" id="{498ED09A-29CB-46D8-83C0-18112353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53" y="0"/>
            <a:ext cx="861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ooled by Randomness: The Hidden Role of Chance in Life and in the Markets  (Incerto): Taleb, Nassim Nicholas: 8581000020738: Amazon.com: Books">
            <a:extLst>
              <a:ext uri="{FF2B5EF4-FFF2-40B4-BE49-F238E27FC236}">
                <a16:creationId xmlns:a16="http://schemas.microsoft.com/office/drawing/2014/main" id="{9EBB1D24-DDC2-433D-9C01-5B6EB264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7" y="261215"/>
            <a:ext cx="3081170" cy="47521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ounders Space">
            <a:extLst>
              <a:ext uri="{FF2B5EF4-FFF2-40B4-BE49-F238E27FC236}">
                <a16:creationId xmlns:a16="http://schemas.microsoft.com/office/drawing/2014/main" id="{D5BF6309-C5BC-4504-9D30-ADD2B1D9A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72" y="1889990"/>
            <a:ext cx="3093271" cy="47521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83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8679" y="1239654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795" y="105645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How Bayesian?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795" y="1970326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Generating Random Sample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Bayes’ Theorem Revisit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 Monte Carlo (MCMC) Method</a:t>
            </a:r>
          </a:p>
        </p:txBody>
      </p:sp>
    </p:spTree>
    <p:extLst>
      <p:ext uri="{BB962C8B-B14F-4D97-AF65-F5344CB8AC3E}">
        <p14:creationId xmlns:p14="http://schemas.microsoft.com/office/powerpoint/2010/main" val="892339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aïve Bayes Algorithm With Python | LaptrinhX">
            <a:extLst>
              <a:ext uri="{FF2B5EF4-FFF2-40B4-BE49-F238E27FC236}">
                <a16:creationId xmlns:a16="http://schemas.microsoft.com/office/drawing/2014/main" id="{F7783BDA-0243-4D06-B997-0A516246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019300"/>
            <a:ext cx="69913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E8EA9A-D4D3-43B9-9192-AE1CC62034D1}"/>
              </a:ext>
            </a:extLst>
          </p:cNvPr>
          <p:cNvSpPr/>
          <p:nvPr/>
        </p:nvSpPr>
        <p:spPr>
          <a:xfrm>
            <a:off x="4135558" y="1080041"/>
            <a:ext cx="3920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Bayes’ Theorem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DCE3E-2D60-45A6-AF0E-7A51FDA8ABBF}"/>
              </a:ext>
            </a:extLst>
          </p:cNvPr>
          <p:cNvSpPr txBox="1"/>
          <p:nvPr/>
        </p:nvSpPr>
        <p:spPr>
          <a:xfrm>
            <a:off x="1151521" y="3384876"/>
            <a:ext cx="2524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Posterior Probability</a:t>
            </a:r>
            <a:endParaRPr lang="en-US" sz="2400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A11D6-3168-4C92-8162-66BC561DD1FC}"/>
              </a:ext>
            </a:extLst>
          </p:cNvPr>
          <p:cNvSpPr txBox="1"/>
          <p:nvPr/>
        </p:nvSpPr>
        <p:spPr>
          <a:xfrm>
            <a:off x="5780658" y="2592301"/>
            <a:ext cx="1414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Likelihood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E0B15-71AD-4540-A648-926AC60DF4A8}"/>
              </a:ext>
            </a:extLst>
          </p:cNvPr>
          <p:cNvSpPr txBox="1"/>
          <p:nvPr/>
        </p:nvSpPr>
        <p:spPr>
          <a:xfrm>
            <a:off x="8248686" y="3053966"/>
            <a:ext cx="2059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Prior Probability</a:t>
            </a:r>
            <a:endParaRPr lang="en-US" sz="2400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4A5DB-5C3A-49F8-9B18-8A5943340AF5}"/>
              </a:ext>
            </a:extLst>
          </p:cNvPr>
          <p:cNvSpPr txBox="1"/>
          <p:nvPr/>
        </p:nvSpPr>
        <p:spPr>
          <a:xfrm>
            <a:off x="5604060" y="4253739"/>
            <a:ext cx="2736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Marginal Probability 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(Normalizing Factor)</a:t>
            </a:r>
          </a:p>
        </p:txBody>
      </p:sp>
    </p:spTree>
    <p:extLst>
      <p:ext uri="{BB962C8B-B14F-4D97-AF65-F5344CB8AC3E}">
        <p14:creationId xmlns:p14="http://schemas.microsoft.com/office/powerpoint/2010/main" val="3866096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A522F-4AD4-4BF2-8CC5-06A4E33A64BE}"/>
              </a:ext>
            </a:extLst>
          </p:cNvPr>
          <p:cNvSpPr/>
          <p:nvPr/>
        </p:nvSpPr>
        <p:spPr>
          <a:xfrm>
            <a:off x="1720539" y="653388"/>
            <a:ext cx="875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Bayes’ Theorem in Continuous Form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F7C2D5-18F1-4AEC-8D24-765D0D0C4592}"/>
              </a:ext>
            </a:extLst>
          </p:cNvPr>
          <p:cNvGrpSpPr/>
          <p:nvPr/>
        </p:nvGrpSpPr>
        <p:grpSpPr>
          <a:xfrm>
            <a:off x="471996" y="1721078"/>
            <a:ext cx="11248008" cy="4042433"/>
            <a:chOff x="471996" y="1878097"/>
            <a:chExt cx="11248008" cy="4042433"/>
          </a:xfrm>
        </p:grpSpPr>
        <p:pic>
          <p:nvPicPr>
            <p:cNvPr id="2050" name="Picture 2" descr="Continuous Bayes' Theorem and when it applies - Mathematics Stack Exchange">
              <a:extLst>
                <a:ext uri="{FF2B5EF4-FFF2-40B4-BE49-F238E27FC236}">
                  <a16:creationId xmlns:a16="http://schemas.microsoft.com/office/drawing/2014/main" id="{3F74EEBF-7439-4CD8-A57B-DD8A24BC2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96" y="1878097"/>
              <a:ext cx="11248008" cy="2141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C66DBED-95C6-45FE-97A4-6B1A697EEE36}"/>
                </a:ext>
              </a:extLst>
            </p:cNvPr>
            <p:cNvSpPr/>
            <p:nvPr/>
          </p:nvSpPr>
          <p:spPr>
            <a:xfrm>
              <a:off x="6516216" y="3253464"/>
              <a:ext cx="2254929" cy="927021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E99CC-9F09-47B6-A235-49F167E9247F}"/>
                </a:ext>
              </a:extLst>
            </p:cNvPr>
            <p:cNvSpPr txBox="1"/>
            <p:nvPr/>
          </p:nvSpPr>
          <p:spPr>
            <a:xfrm>
              <a:off x="6235168" y="4350870"/>
              <a:ext cx="423629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2400" i="0" dirty="0">
                  <a:effectLst/>
                  <a:latin typeface="Centaur" panose="02030504050205020304" pitchFamily="18" charset="0"/>
                </a:rPr>
                <a:t>A scaling constant, which could be computationally intractable, if not impossible, given a high-dimensional probability distribution.</a:t>
              </a:r>
              <a:endParaRPr lang="en-US" sz="2400" dirty="0">
                <a:latin typeface="Centaur" panose="020305040502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5A06E-A337-4207-8FD4-DC7B023D5C72}"/>
              </a:ext>
            </a:extLst>
          </p:cNvPr>
          <p:cNvSpPr txBox="1"/>
          <p:nvPr/>
        </p:nvSpPr>
        <p:spPr>
          <a:xfrm>
            <a:off x="1463450" y="3652690"/>
            <a:ext cx="44933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Centaur" panose="02030504050205020304" pitchFamily="18" charset="0"/>
              </a:rPr>
              <a:t>So instead, we try to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sample from the posterior distribution</a:t>
            </a:r>
            <a:r>
              <a:rPr lang="en-US" altLang="zh-CN" sz="2400" dirty="0">
                <a:latin typeface="Centaur" panose="02030504050205020304" pitchFamily="18" charset="0"/>
              </a:rPr>
              <a:t> and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compute the statistics (mean, variance etc.)</a:t>
            </a:r>
            <a:r>
              <a:rPr lang="en-US" altLang="zh-CN" sz="2400" dirty="0">
                <a:latin typeface="Centaur" panose="02030504050205020304" pitchFamily="18" charset="0"/>
              </a:rPr>
              <a:t> from the MCMC samples.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D758D-DD7F-43A7-9CDD-27069CA43623}"/>
              </a:ext>
            </a:extLst>
          </p:cNvPr>
          <p:cNvSpPr/>
          <p:nvPr/>
        </p:nvSpPr>
        <p:spPr>
          <a:xfrm>
            <a:off x="3094135" y="2959250"/>
            <a:ext cx="1524048" cy="626549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02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8679" y="1239654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795" y="105645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How Bayesian?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795" y="1970326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Probabilistic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Monte Carlo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Generating Random Sample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Bayes’ Theorem Revisit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Markov Chain Monte Carlo (MCMC) Method</a:t>
            </a:r>
          </a:p>
        </p:txBody>
      </p:sp>
    </p:spTree>
    <p:extLst>
      <p:ext uri="{BB962C8B-B14F-4D97-AF65-F5344CB8AC3E}">
        <p14:creationId xmlns:p14="http://schemas.microsoft.com/office/powerpoint/2010/main" val="17870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B4205-159B-4131-9144-96785BC82A14}"/>
              </a:ext>
            </a:extLst>
          </p:cNvPr>
          <p:cNvSpPr txBox="1"/>
          <p:nvPr/>
        </p:nvSpPr>
        <p:spPr>
          <a:xfrm>
            <a:off x="3289167" y="5675455"/>
            <a:ext cx="5613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entaur" panose="02030504050205020304" pitchFamily="18" charset="0"/>
              </a:rPr>
              <a:t>Bayesian Modelling is like making dishes.</a:t>
            </a:r>
          </a:p>
        </p:txBody>
      </p:sp>
      <p:pic>
        <p:nvPicPr>
          <p:cNvPr id="10244" name="Picture 4" descr="收到素食者的來信！地獄廚神「被要求別再吃肉」 辛辣反擊「當面嗑牛肉漢堡」神Diss一句話嗆爆- LOOKER 新鮮事">
            <a:extLst>
              <a:ext uri="{FF2B5EF4-FFF2-40B4-BE49-F238E27FC236}">
                <a16:creationId xmlns:a16="http://schemas.microsoft.com/office/drawing/2014/main" id="{B2E16247-77E4-44A0-8346-E6C018E7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2" y="1404937"/>
            <a:ext cx="60769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728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Temperature and Temper: How Weather Controls Our Mood – Scratch Paper">
            <a:extLst>
              <a:ext uri="{FF2B5EF4-FFF2-40B4-BE49-F238E27FC236}">
                <a16:creationId xmlns:a16="http://schemas.microsoft.com/office/drawing/2014/main" id="{A92927D7-5B9E-467C-A3EF-5370797D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09"/>
            <a:ext cx="12239141" cy="68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6DAFE59-32B8-46B4-84B3-BFAC473ABE4E}"/>
              </a:ext>
            </a:extLst>
          </p:cNvPr>
          <p:cNvSpPr/>
          <p:nvPr/>
        </p:nvSpPr>
        <p:spPr>
          <a:xfrm>
            <a:off x="7633816" y="4755661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677D79A-6AFC-4D10-A28A-7EB58CB1DF55}"/>
              </a:ext>
            </a:extLst>
          </p:cNvPr>
          <p:cNvSpPr/>
          <p:nvPr/>
        </p:nvSpPr>
        <p:spPr>
          <a:xfrm>
            <a:off x="6636997" y="4755780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0BA4C5-F48D-4312-90F0-C39FA4B4F5F8}"/>
              </a:ext>
            </a:extLst>
          </p:cNvPr>
          <p:cNvSpPr/>
          <p:nvPr/>
        </p:nvSpPr>
        <p:spPr>
          <a:xfrm>
            <a:off x="2915428" y="2843174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5CE63B-0BAF-43E8-B892-BF917551B342}"/>
              </a:ext>
            </a:extLst>
          </p:cNvPr>
          <p:cNvSpPr/>
          <p:nvPr/>
        </p:nvSpPr>
        <p:spPr>
          <a:xfrm>
            <a:off x="2324043" y="402991"/>
            <a:ext cx="7591052" cy="11464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Recipe</a:t>
            </a:r>
          </a:p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solidFill>
                  <a:prstClr val="black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This defines the </a:t>
            </a:r>
            <a:r>
              <a:rPr lang="en-US" altLang="zh-CN" sz="2400" b="1" spc="600" dirty="0">
                <a:solidFill>
                  <a:srgbClr val="C00000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posterior distribution</a:t>
            </a:r>
            <a:r>
              <a:rPr lang="en-US" altLang="zh-CN" sz="2400" b="1" spc="600" dirty="0"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EBA0F4-CA3D-44AB-821D-D90C724DF4A6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 flipV="1">
            <a:off x="3670475" y="3222591"/>
            <a:ext cx="400441" cy="4555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/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Mood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/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Temp</m:t>
                      </m:r>
                      <m: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.~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E418B64-9780-4253-90B0-3D6F6ADEA62D}"/>
              </a:ext>
            </a:extLst>
          </p:cNvPr>
          <p:cNvSpPr/>
          <p:nvPr/>
        </p:nvSpPr>
        <p:spPr>
          <a:xfrm>
            <a:off x="5134060" y="456238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AE9F2B-ED82-4E9C-BAA1-2597B2A5B154}"/>
              </a:ext>
            </a:extLst>
          </p:cNvPr>
          <p:cNvSpPr/>
          <p:nvPr/>
        </p:nvSpPr>
        <p:spPr>
          <a:xfrm>
            <a:off x="5130747" y="558431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/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/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DC48269-69CF-4DD3-8C0D-260FE200ECCB}"/>
              </a:ext>
            </a:extLst>
          </p:cNvPr>
          <p:cNvSpPr/>
          <p:nvPr/>
        </p:nvSpPr>
        <p:spPr>
          <a:xfrm>
            <a:off x="9140518" y="5592339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A086BE-34FA-48CF-8F0C-2DCE0811427E}"/>
              </a:ext>
            </a:extLst>
          </p:cNvPr>
          <p:cNvSpPr/>
          <p:nvPr/>
        </p:nvSpPr>
        <p:spPr>
          <a:xfrm>
            <a:off x="9140518" y="456407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/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/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974D83A-F0C7-48D7-82B6-CD2DC513115F}"/>
              </a:ext>
            </a:extLst>
          </p:cNvPr>
          <p:cNvSpPr/>
          <p:nvPr/>
        </p:nvSpPr>
        <p:spPr>
          <a:xfrm>
            <a:off x="1720077" y="2843174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/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E7F074-E7C9-46AE-8952-3B9D88C9244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514987" y="3222591"/>
            <a:ext cx="441682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3DBD0-CE3B-48C6-B116-285EC6C34FC1}"/>
              </a:ext>
            </a:extLst>
          </p:cNvPr>
          <p:cNvCxnSpPr>
            <a:cxnSpLocks/>
            <a:stCxn id="29" idx="1"/>
            <a:endCxn id="40" idx="6"/>
          </p:cNvCxnSpPr>
          <p:nvPr/>
        </p:nvCxnSpPr>
        <p:spPr>
          <a:xfrm flipH="1" flipV="1">
            <a:off x="8388863" y="5139633"/>
            <a:ext cx="751655" cy="83212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79DC11-8826-43B4-8792-CFCA89C3A097}"/>
              </a:ext>
            </a:extLst>
          </p:cNvPr>
          <p:cNvCxnSpPr>
            <a:cxnSpLocks/>
            <a:stCxn id="30" idx="1"/>
            <a:endCxn id="40" idx="6"/>
          </p:cNvCxnSpPr>
          <p:nvPr/>
        </p:nvCxnSpPr>
        <p:spPr>
          <a:xfrm flipH="1">
            <a:off x="8388863" y="4943490"/>
            <a:ext cx="751655" cy="19614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63C83F-D5B1-47FF-9F9B-F9A5DE0CAF2A}"/>
              </a:ext>
            </a:extLst>
          </p:cNvPr>
          <p:cNvCxnSpPr>
            <a:cxnSpLocks/>
            <a:stCxn id="25" idx="3"/>
            <a:endCxn id="41" idx="2"/>
          </p:cNvCxnSpPr>
          <p:nvPr/>
        </p:nvCxnSpPr>
        <p:spPr>
          <a:xfrm flipV="1">
            <a:off x="5925657" y="5139752"/>
            <a:ext cx="711340" cy="823978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394F1F-9AE1-424E-ADBF-8B64CF41CDF9}"/>
              </a:ext>
            </a:extLst>
          </p:cNvPr>
          <p:cNvCxnSpPr>
            <a:cxnSpLocks/>
            <a:stCxn id="24" idx="3"/>
            <a:endCxn id="41" idx="2"/>
          </p:cNvCxnSpPr>
          <p:nvPr/>
        </p:nvCxnSpPr>
        <p:spPr>
          <a:xfrm>
            <a:off x="5928970" y="4941800"/>
            <a:ext cx="708027" cy="19795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/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/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?(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/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4547600-FFD7-4FD5-86A4-169D073E1669}"/>
              </a:ext>
            </a:extLst>
          </p:cNvPr>
          <p:cNvGrpSpPr/>
          <p:nvPr/>
        </p:nvGrpSpPr>
        <p:grpSpPr>
          <a:xfrm>
            <a:off x="3125597" y="2262002"/>
            <a:ext cx="5988848" cy="3603338"/>
            <a:chOff x="3301384" y="2149394"/>
            <a:chExt cx="5988848" cy="36033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E80FBE-51EE-4C59-A2E9-4B66780EC0E4}"/>
                </a:ext>
              </a:extLst>
            </p:cNvPr>
            <p:cNvSpPr/>
            <p:nvPr/>
          </p:nvSpPr>
          <p:spPr>
            <a:xfrm>
              <a:off x="6209934" y="2149394"/>
              <a:ext cx="3080298" cy="19698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1A2958-BD9E-46E9-87C6-C597D8F3FB4D}"/>
                </a:ext>
              </a:extLst>
            </p:cNvPr>
            <p:cNvSpPr/>
            <p:nvPr/>
          </p:nvSpPr>
          <p:spPr>
            <a:xfrm>
              <a:off x="4246703" y="2214938"/>
              <a:ext cx="1751345" cy="179008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ABCE52-F4C6-46F7-A63E-A8A67917E7B8}"/>
                </a:ext>
              </a:extLst>
            </p:cNvPr>
            <p:cNvSpPr/>
            <p:nvPr/>
          </p:nvSpPr>
          <p:spPr>
            <a:xfrm>
              <a:off x="6835913" y="2234310"/>
              <a:ext cx="1751345" cy="175134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684BF2-F5F9-4AE8-B04E-89CC73EE23B7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H="1" flipV="1">
              <a:off x="7711586" y="3985655"/>
              <a:ext cx="512247" cy="68007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FE8807-406F-4286-9C90-574C83769D71}"/>
                    </a:ext>
                  </a:extLst>
                </p:cNvPr>
                <p:cNvSpPr txBox="1"/>
                <p:nvPr/>
              </p:nvSpPr>
              <p:spPr>
                <a:xfrm>
                  <a:off x="3301384" y="2894538"/>
                  <a:ext cx="33470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FE8807-406F-4286-9C90-574C83769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384" y="2894538"/>
                  <a:ext cx="334707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AC5850-94F7-4276-BF3C-ECC18C561737}"/>
                    </a:ext>
                  </a:extLst>
                </p:cNvPr>
                <p:cNvSpPr txBox="1"/>
                <p:nvPr/>
              </p:nvSpPr>
              <p:spPr>
                <a:xfrm>
                  <a:off x="7046038" y="4752460"/>
                  <a:ext cx="2885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AC5850-94F7-4276-BF3C-ECC18C561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038" y="4752460"/>
                  <a:ext cx="288541" cy="4308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B4C0BE-50DD-4909-9FBF-9536DDDF86A2}"/>
                    </a:ext>
                  </a:extLst>
                </p:cNvPr>
                <p:cNvSpPr txBox="1"/>
                <p:nvPr/>
              </p:nvSpPr>
              <p:spPr>
                <a:xfrm>
                  <a:off x="7972704" y="4811581"/>
                  <a:ext cx="4799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8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B4C0BE-50DD-4909-9FBF-9536DDDF8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704" y="4811581"/>
                  <a:ext cx="479940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159A96-F6A9-4335-9149-65C6643E1A0A}"/>
                    </a:ext>
                  </a:extLst>
                </p:cNvPr>
                <p:cNvSpPr txBox="1"/>
                <p:nvPr/>
              </p:nvSpPr>
              <p:spPr>
                <a:xfrm>
                  <a:off x="4637243" y="2879855"/>
                  <a:ext cx="97783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800" i="0">
                          <a:latin typeface="Cambria Math" panose="02040503050406030204" pitchFamily="18" charset="0"/>
                        </a:rPr>
                        <m:t>emp</m:t>
                      </m:r>
                    </m:oMath>
                  </a14:m>
                  <a:r>
                    <a:rPr lang="en-US" altLang="zh-CN" sz="2800" b="0" dirty="0"/>
                    <a:t>.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159A96-F6A9-4335-9149-65C6643E1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243" y="2879855"/>
                  <a:ext cx="977832" cy="430887"/>
                </a:xfrm>
                <a:prstGeom prst="rect">
                  <a:avLst/>
                </a:prstGeom>
                <a:blipFill>
                  <a:blip r:embed="rId6"/>
                  <a:stretch>
                    <a:fillRect t="-23944" r="-21250" b="-492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C0D1D8-9092-40E6-BE0B-1F2EA5697FB4}"/>
                    </a:ext>
                  </a:extLst>
                </p:cNvPr>
                <p:cNvSpPr txBox="1"/>
                <p:nvPr/>
              </p:nvSpPr>
              <p:spPr>
                <a:xfrm>
                  <a:off x="7203625" y="2894539"/>
                  <a:ext cx="98924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Mood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C0D1D8-9092-40E6-BE0B-1F2EA5697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3625" y="2894539"/>
                  <a:ext cx="98924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1D8C65-9BBF-470D-AD20-49384D251067}"/>
                </a:ext>
              </a:extLst>
            </p:cNvPr>
            <p:cNvSpPr txBox="1"/>
            <p:nvPr/>
          </p:nvSpPr>
          <p:spPr>
            <a:xfrm>
              <a:off x="8753084" y="5321845"/>
              <a:ext cx="6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F59D00-D4DA-4A51-B52B-D950D0C06658}"/>
                    </a:ext>
                  </a:extLst>
                </p:cNvPr>
                <p:cNvSpPr txBox="1"/>
                <p:nvPr/>
              </p:nvSpPr>
              <p:spPr>
                <a:xfrm>
                  <a:off x="8879165" y="3678926"/>
                  <a:ext cx="32541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F59D00-D4DA-4A51-B52B-D950D0C06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165" y="3678926"/>
                  <a:ext cx="325410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2807A0-68AB-41A5-8DD8-CB79E0B334F3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5822261" y="3222591"/>
            <a:ext cx="83786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1E89A-4A2D-4025-ADF0-8E6D29513ED6}"/>
              </a:ext>
            </a:extLst>
          </p:cNvPr>
          <p:cNvCxnSpPr>
            <a:cxnSpLocks/>
            <a:stCxn id="41" idx="0"/>
            <a:endCxn id="15" idx="4"/>
          </p:cNvCxnSpPr>
          <p:nvPr/>
        </p:nvCxnSpPr>
        <p:spPr>
          <a:xfrm flipV="1">
            <a:off x="7014521" y="4098263"/>
            <a:ext cx="521278" cy="657517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54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D7F303-9A91-4F7E-8648-8BAEC965C2B6}"/>
              </a:ext>
            </a:extLst>
          </p:cNvPr>
          <p:cNvSpPr/>
          <p:nvPr/>
        </p:nvSpPr>
        <p:spPr>
          <a:xfrm>
            <a:off x="2935488" y="3136612"/>
            <a:ext cx="63210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 is Probability?</a:t>
            </a:r>
            <a:endParaRPr lang="en-US" altLang="zh-CN" sz="32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050" name="Picture 2" descr="Emily Dickinson Museum – Amherst, Massachusetts">
            <a:extLst>
              <a:ext uri="{FF2B5EF4-FFF2-40B4-BE49-F238E27FC236}">
                <a16:creationId xmlns:a16="http://schemas.microsoft.com/office/drawing/2014/main" id="{65BF1504-ECAE-409B-B37E-296D04AAF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4" y="0"/>
            <a:ext cx="4306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DE51DA-607E-4E80-B3E4-9D11DF266468}"/>
              </a:ext>
            </a:extLst>
          </p:cNvPr>
          <p:cNvSpPr/>
          <p:nvPr/>
        </p:nvSpPr>
        <p:spPr>
          <a:xfrm>
            <a:off x="6594162" y="720396"/>
            <a:ext cx="393096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 dwell in Possibility –</a:t>
            </a: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 fairer House than Prose –</a:t>
            </a: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More numerous of Windows –</a:t>
            </a: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Superior – for Doors –</a:t>
            </a:r>
          </a:p>
          <a:p>
            <a:endParaRPr lang="en-US" altLang="zh-CN" sz="2400" dirty="0">
              <a:solidFill>
                <a:srgbClr val="282829">
                  <a:alpha val="40000"/>
                </a:srgbClr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Of Chambers as the Cedars –</a:t>
            </a: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Impregnable of eye –</a:t>
            </a: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And for an everlasting Roof</a:t>
            </a: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The Gambrels of the Sky –</a:t>
            </a:r>
          </a:p>
          <a:p>
            <a:endParaRPr lang="en-US" altLang="zh-CN" sz="2400" dirty="0">
              <a:solidFill>
                <a:srgbClr val="282829">
                  <a:alpha val="40000"/>
                </a:srgbClr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Of Visitors – the fairest –</a:t>
            </a: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For Occupation – This –</a:t>
            </a: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The spreading wide my narrow Hands</a:t>
            </a:r>
          </a:p>
          <a:p>
            <a:r>
              <a:rPr lang="en-US" altLang="zh-CN" sz="2400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To gather Paradise –</a:t>
            </a:r>
          </a:p>
          <a:p>
            <a:pPr>
              <a:lnSpc>
                <a:spcPts val="1500"/>
              </a:lnSpc>
            </a:pPr>
            <a:endParaRPr lang="en-US" altLang="zh-CN" sz="2400" dirty="0">
              <a:solidFill>
                <a:srgbClr val="282829">
                  <a:alpha val="40000"/>
                </a:srgbClr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pPr algn="r"/>
            <a:r>
              <a:rPr lang="en-US" altLang="zh-CN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 dwell in Possibility by </a:t>
            </a:r>
            <a:r>
              <a:rPr lang="en-US" altLang="zh-CN" i="1" dirty="0">
                <a:solidFill>
                  <a:srgbClr val="282829">
                    <a:alpha val="40000"/>
                  </a:srgbClr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Emily Dickinson</a:t>
            </a:r>
            <a:endParaRPr lang="en-US" altLang="zh-CN" sz="3600" i="1" dirty="0">
              <a:solidFill>
                <a:srgbClr val="282829">
                  <a:alpha val="40000"/>
                </a:srgbClr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00550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Temperature and Temper: How Weather Controls Our Mood – Scratch Paper">
            <a:extLst>
              <a:ext uri="{FF2B5EF4-FFF2-40B4-BE49-F238E27FC236}">
                <a16:creationId xmlns:a16="http://schemas.microsoft.com/office/drawing/2014/main" id="{A92927D7-5B9E-467C-A3EF-5370797D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09"/>
            <a:ext cx="12239141" cy="68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6DAFE59-32B8-46B4-84B3-BFAC473ABE4E}"/>
              </a:ext>
            </a:extLst>
          </p:cNvPr>
          <p:cNvSpPr/>
          <p:nvPr/>
        </p:nvSpPr>
        <p:spPr>
          <a:xfrm>
            <a:off x="7633816" y="4755661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677D79A-6AFC-4D10-A28A-7EB58CB1DF55}"/>
              </a:ext>
            </a:extLst>
          </p:cNvPr>
          <p:cNvSpPr/>
          <p:nvPr/>
        </p:nvSpPr>
        <p:spPr>
          <a:xfrm>
            <a:off x="6636997" y="4755780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0BA4C5-F48D-4312-90F0-C39FA4B4F5F8}"/>
              </a:ext>
            </a:extLst>
          </p:cNvPr>
          <p:cNvSpPr/>
          <p:nvPr/>
        </p:nvSpPr>
        <p:spPr>
          <a:xfrm>
            <a:off x="2915428" y="2843174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5CE63B-0BAF-43E8-B892-BF917551B342}"/>
              </a:ext>
            </a:extLst>
          </p:cNvPr>
          <p:cNvSpPr/>
          <p:nvPr/>
        </p:nvSpPr>
        <p:spPr>
          <a:xfrm>
            <a:off x="1413193" y="402991"/>
            <a:ext cx="9412770" cy="11464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Ingredients</a:t>
            </a:r>
          </a:p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solidFill>
                  <a:prstClr val="black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You rely on your </a:t>
            </a:r>
            <a:r>
              <a:rPr lang="en-US" altLang="zh-CN" sz="2400" b="1" spc="600" dirty="0">
                <a:solidFill>
                  <a:srgbClr val="C00000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r>
              <a:rPr lang="en-US" altLang="zh-CN" sz="2400" spc="600" dirty="0">
                <a:solidFill>
                  <a:prstClr val="black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 to estimate the </a:t>
            </a:r>
            <a:r>
              <a:rPr lang="en-US" altLang="zh-CN" sz="2400" b="1" spc="600" dirty="0">
                <a:solidFill>
                  <a:srgbClr val="C00000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parameters</a:t>
            </a:r>
            <a:r>
              <a:rPr lang="en-US" altLang="zh-CN" sz="2400" b="1" spc="600" dirty="0"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EBA0F4-CA3D-44AB-821D-D90C724DF4A6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 flipV="1">
            <a:off x="3670475" y="3222591"/>
            <a:ext cx="400441" cy="4555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/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Mood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/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Temp</m:t>
                      </m:r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.~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E418B64-9780-4253-90B0-3D6F6ADEA62D}"/>
              </a:ext>
            </a:extLst>
          </p:cNvPr>
          <p:cNvSpPr/>
          <p:nvPr/>
        </p:nvSpPr>
        <p:spPr>
          <a:xfrm>
            <a:off x="5134060" y="456238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AE9F2B-ED82-4E9C-BAA1-2597B2A5B154}"/>
              </a:ext>
            </a:extLst>
          </p:cNvPr>
          <p:cNvSpPr/>
          <p:nvPr/>
        </p:nvSpPr>
        <p:spPr>
          <a:xfrm>
            <a:off x="5130747" y="558431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/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/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DC48269-69CF-4DD3-8C0D-260FE200ECCB}"/>
              </a:ext>
            </a:extLst>
          </p:cNvPr>
          <p:cNvSpPr/>
          <p:nvPr/>
        </p:nvSpPr>
        <p:spPr>
          <a:xfrm>
            <a:off x="9140518" y="5592339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A086BE-34FA-48CF-8F0C-2DCE0811427E}"/>
              </a:ext>
            </a:extLst>
          </p:cNvPr>
          <p:cNvSpPr/>
          <p:nvPr/>
        </p:nvSpPr>
        <p:spPr>
          <a:xfrm>
            <a:off x="9140518" y="456407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/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/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974D83A-F0C7-48D7-82B6-CD2DC513115F}"/>
              </a:ext>
            </a:extLst>
          </p:cNvPr>
          <p:cNvSpPr/>
          <p:nvPr/>
        </p:nvSpPr>
        <p:spPr>
          <a:xfrm>
            <a:off x="1720077" y="2843174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/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E7F074-E7C9-46AE-8952-3B9D88C9244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514987" y="3222591"/>
            <a:ext cx="441682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3DBD0-CE3B-48C6-B116-285EC6C34FC1}"/>
              </a:ext>
            </a:extLst>
          </p:cNvPr>
          <p:cNvCxnSpPr>
            <a:cxnSpLocks/>
            <a:stCxn id="29" idx="1"/>
            <a:endCxn id="40" idx="6"/>
          </p:cNvCxnSpPr>
          <p:nvPr/>
        </p:nvCxnSpPr>
        <p:spPr>
          <a:xfrm flipH="1" flipV="1">
            <a:off x="8388863" y="5139633"/>
            <a:ext cx="751655" cy="83212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79DC11-8826-43B4-8792-CFCA89C3A097}"/>
              </a:ext>
            </a:extLst>
          </p:cNvPr>
          <p:cNvCxnSpPr>
            <a:cxnSpLocks/>
            <a:stCxn id="30" idx="1"/>
            <a:endCxn id="40" idx="6"/>
          </p:cNvCxnSpPr>
          <p:nvPr/>
        </p:nvCxnSpPr>
        <p:spPr>
          <a:xfrm flipH="1">
            <a:off x="8388863" y="4943490"/>
            <a:ext cx="751655" cy="19614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63C83F-D5B1-47FF-9F9B-F9A5DE0CAF2A}"/>
              </a:ext>
            </a:extLst>
          </p:cNvPr>
          <p:cNvCxnSpPr>
            <a:cxnSpLocks/>
            <a:stCxn id="25" idx="3"/>
            <a:endCxn id="41" idx="2"/>
          </p:cNvCxnSpPr>
          <p:nvPr/>
        </p:nvCxnSpPr>
        <p:spPr>
          <a:xfrm flipV="1">
            <a:off x="5925657" y="5139752"/>
            <a:ext cx="711340" cy="823978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394F1F-9AE1-424E-ADBF-8B64CF41CDF9}"/>
              </a:ext>
            </a:extLst>
          </p:cNvPr>
          <p:cNvCxnSpPr>
            <a:cxnSpLocks/>
            <a:stCxn id="24" idx="3"/>
            <a:endCxn id="41" idx="2"/>
          </p:cNvCxnSpPr>
          <p:nvPr/>
        </p:nvCxnSpPr>
        <p:spPr>
          <a:xfrm>
            <a:off x="5928970" y="4941800"/>
            <a:ext cx="708027" cy="19795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/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/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?(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/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4547600-FFD7-4FD5-86A4-169D073E1669}"/>
              </a:ext>
            </a:extLst>
          </p:cNvPr>
          <p:cNvGrpSpPr/>
          <p:nvPr/>
        </p:nvGrpSpPr>
        <p:grpSpPr>
          <a:xfrm>
            <a:off x="3125597" y="2262002"/>
            <a:ext cx="5988848" cy="3603338"/>
            <a:chOff x="3301384" y="2149394"/>
            <a:chExt cx="5988848" cy="36033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E80FBE-51EE-4C59-A2E9-4B66780EC0E4}"/>
                </a:ext>
              </a:extLst>
            </p:cNvPr>
            <p:cNvSpPr/>
            <p:nvPr/>
          </p:nvSpPr>
          <p:spPr>
            <a:xfrm>
              <a:off x="6209934" y="2149394"/>
              <a:ext cx="3080298" cy="19698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1A2958-BD9E-46E9-87C6-C597D8F3FB4D}"/>
                </a:ext>
              </a:extLst>
            </p:cNvPr>
            <p:cNvSpPr/>
            <p:nvPr/>
          </p:nvSpPr>
          <p:spPr>
            <a:xfrm>
              <a:off x="4246703" y="2214938"/>
              <a:ext cx="1751345" cy="179008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ABCE52-F4C6-46F7-A63E-A8A67917E7B8}"/>
                </a:ext>
              </a:extLst>
            </p:cNvPr>
            <p:cNvSpPr/>
            <p:nvPr/>
          </p:nvSpPr>
          <p:spPr>
            <a:xfrm>
              <a:off x="6835913" y="2234310"/>
              <a:ext cx="1751345" cy="175134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684BF2-F5F9-4AE8-B04E-89CC73EE23B7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H="1" flipV="1">
              <a:off x="7711586" y="3985655"/>
              <a:ext cx="512247" cy="68007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FE8807-406F-4286-9C90-574C83769D71}"/>
                    </a:ext>
                  </a:extLst>
                </p:cNvPr>
                <p:cNvSpPr txBox="1"/>
                <p:nvPr/>
              </p:nvSpPr>
              <p:spPr>
                <a:xfrm>
                  <a:off x="3301384" y="2894538"/>
                  <a:ext cx="33470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FE8807-406F-4286-9C90-574C83769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384" y="2894538"/>
                  <a:ext cx="334707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AC5850-94F7-4276-BF3C-ECC18C561737}"/>
                    </a:ext>
                  </a:extLst>
                </p:cNvPr>
                <p:cNvSpPr txBox="1"/>
                <p:nvPr/>
              </p:nvSpPr>
              <p:spPr>
                <a:xfrm>
                  <a:off x="7046038" y="4752460"/>
                  <a:ext cx="2885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AC5850-94F7-4276-BF3C-ECC18C561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038" y="4752460"/>
                  <a:ext cx="288541" cy="4308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B4C0BE-50DD-4909-9FBF-9536DDDF86A2}"/>
                    </a:ext>
                  </a:extLst>
                </p:cNvPr>
                <p:cNvSpPr txBox="1"/>
                <p:nvPr/>
              </p:nvSpPr>
              <p:spPr>
                <a:xfrm>
                  <a:off x="7972704" y="4811581"/>
                  <a:ext cx="4799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8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B4C0BE-50DD-4909-9FBF-9536DDDF8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704" y="4811581"/>
                  <a:ext cx="479940" cy="43088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159A96-F6A9-4335-9149-65C6643E1A0A}"/>
                    </a:ext>
                  </a:extLst>
                </p:cNvPr>
                <p:cNvSpPr txBox="1"/>
                <p:nvPr/>
              </p:nvSpPr>
              <p:spPr>
                <a:xfrm>
                  <a:off x="4637243" y="2879855"/>
                  <a:ext cx="97783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8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emp</m:t>
                      </m:r>
                    </m:oMath>
                  </a14:m>
                  <a:r>
                    <a:rPr lang="en-US" altLang="zh-CN" sz="2800" b="0" dirty="0">
                      <a:solidFill>
                        <a:srgbClr val="C00000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159A96-F6A9-4335-9149-65C6643E1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243" y="2879855"/>
                  <a:ext cx="977832" cy="430887"/>
                </a:xfrm>
                <a:prstGeom prst="rect">
                  <a:avLst/>
                </a:prstGeom>
                <a:blipFill>
                  <a:blip r:embed="rId22"/>
                  <a:stretch>
                    <a:fillRect t="-23944" r="-21250" b="-492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C0D1D8-9092-40E6-BE0B-1F2EA5697FB4}"/>
                    </a:ext>
                  </a:extLst>
                </p:cNvPr>
                <p:cNvSpPr txBox="1"/>
                <p:nvPr/>
              </p:nvSpPr>
              <p:spPr>
                <a:xfrm>
                  <a:off x="7203625" y="2894539"/>
                  <a:ext cx="98924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Mood</m:t>
                        </m:r>
                      </m:oMath>
                    </m:oMathPara>
                  </a14:m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C0D1D8-9092-40E6-BE0B-1F2EA5697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3625" y="2894539"/>
                  <a:ext cx="989245" cy="4308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1D8C65-9BBF-470D-AD20-49384D251067}"/>
                </a:ext>
              </a:extLst>
            </p:cNvPr>
            <p:cNvSpPr txBox="1"/>
            <p:nvPr/>
          </p:nvSpPr>
          <p:spPr>
            <a:xfrm>
              <a:off x="8753084" y="5321845"/>
              <a:ext cx="6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F59D00-D4DA-4A51-B52B-D950D0C06658}"/>
                    </a:ext>
                  </a:extLst>
                </p:cNvPr>
                <p:cNvSpPr txBox="1"/>
                <p:nvPr/>
              </p:nvSpPr>
              <p:spPr>
                <a:xfrm>
                  <a:off x="8879165" y="3678926"/>
                  <a:ext cx="32541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F59D00-D4DA-4A51-B52B-D950D0C06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165" y="3678926"/>
                  <a:ext cx="325410" cy="43088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2807A0-68AB-41A5-8DD8-CB79E0B334F3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5822261" y="3222591"/>
            <a:ext cx="83786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1E89A-4A2D-4025-ADF0-8E6D29513ED6}"/>
              </a:ext>
            </a:extLst>
          </p:cNvPr>
          <p:cNvCxnSpPr>
            <a:cxnSpLocks/>
            <a:stCxn id="41" idx="0"/>
            <a:endCxn id="15" idx="4"/>
          </p:cNvCxnSpPr>
          <p:nvPr/>
        </p:nvCxnSpPr>
        <p:spPr>
          <a:xfrm flipV="1">
            <a:off x="7014521" y="4098263"/>
            <a:ext cx="521278" cy="657517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75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Temperature and Temper: How Weather Controls Our Mood – Scratch Paper">
            <a:extLst>
              <a:ext uri="{FF2B5EF4-FFF2-40B4-BE49-F238E27FC236}">
                <a16:creationId xmlns:a16="http://schemas.microsoft.com/office/drawing/2014/main" id="{A92927D7-5B9E-467C-A3EF-5370797D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09"/>
            <a:ext cx="12239141" cy="68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6DAFE59-32B8-46B4-84B3-BFAC473ABE4E}"/>
              </a:ext>
            </a:extLst>
          </p:cNvPr>
          <p:cNvSpPr/>
          <p:nvPr/>
        </p:nvSpPr>
        <p:spPr>
          <a:xfrm>
            <a:off x="7633816" y="4755661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677D79A-6AFC-4D10-A28A-7EB58CB1DF55}"/>
              </a:ext>
            </a:extLst>
          </p:cNvPr>
          <p:cNvSpPr/>
          <p:nvPr/>
        </p:nvSpPr>
        <p:spPr>
          <a:xfrm>
            <a:off x="6636997" y="4755780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0BA4C5-F48D-4312-90F0-C39FA4B4F5F8}"/>
              </a:ext>
            </a:extLst>
          </p:cNvPr>
          <p:cNvSpPr/>
          <p:nvPr/>
        </p:nvSpPr>
        <p:spPr>
          <a:xfrm>
            <a:off x="2915428" y="2843174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5CE63B-0BAF-43E8-B892-BF917551B342}"/>
              </a:ext>
            </a:extLst>
          </p:cNvPr>
          <p:cNvSpPr/>
          <p:nvPr/>
        </p:nvSpPr>
        <p:spPr>
          <a:xfrm>
            <a:off x="506767" y="402991"/>
            <a:ext cx="11225638" cy="11464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Much Salt Added?</a:t>
            </a:r>
          </a:p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solidFill>
                  <a:prstClr val="black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(The </a:t>
            </a:r>
            <a:r>
              <a:rPr lang="en-US" altLang="zh-CN" sz="2400" b="1" spc="600" dirty="0">
                <a:solidFill>
                  <a:srgbClr val="C00000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hyperparameters</a:t>
            </a:r>
            <a:r>
              <a:rPr lang="en-US" altLang="zh-CN" sz="2400" spc="600" dirty="0">
                <a:solidFill>
                  <a:prstClr val="black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 indicates your “</a:t>
            </a:r>
            <a:r>
              <a:rPr lang="en-US" altLang="zh-CN" sz="2400" b="1" spc="600" dirty="0">
                <a:solidFill>
                  <a:srgbClr val="C00000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taste &amp; preference</a:t>
            </a:r>
            <a:r>
              <a:rPr lang="en-US" altLang="zh-CN" sz="2400" spc="600" dirty="0">
                <a:solidFill>
                  <a:prstClr val="black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”.)</a:t>
            </a:r>
            <a:endParaRPr lang="en-US" altLang="zh-CN" sz="2400" b="1" spc="600" dirty="0">
              <a:latin typeface="Centaur" panose="02030504050205020304" pitchFamily="18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EBA0F4-CA3D-44AB-821D-D90C724DF4A6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 flipV="1">
            <a:off x="3670475" y="3222591"/>
            <a:ext cx="400441" cy="4555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/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</a:rPr>
                        <m:t>Mood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/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Temp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.~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E418B64-9780-4253-90B0-3D6F6ADEA62D}"/>
              </a:ext>
            </a:extLst>
          </p:cNvPr>
          <p:cNvSpPr/>
          <p:nvPr/>
        </p:nvSpPr>
        <p:spPr>
          <a:xfrm>
            <a:off x="5134060" y="456238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AE9F2B-ED82-4E9C-BAA1-2597B2A5B154}"/>
              </a:ext>
            </a:extLst>
          </p:cNvPr>
          <p:cNvSpPr/>
          <p:nvPr/>
        </p:nvSpPr>
        <p:spPr>
          <a:xfrm>
            <a:off x="5130747" y="558431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/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/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DC48269-69CF-4DD3-8C0D-260FE200ECCB}"/>
              </a:ext>
            </a:extLst>
          </p:cNvPr>
          <p:cNvSpPr/>
          <p:nvPr/>
        </p:nvSpPr>
        <p:spPr>
          <a:xfrm>
            <a:off x="9140518" y="5592339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A086BE-34FA-48CF-8F0C-2DCE0811427E}"/>
              </a:ext>
            </a:extLst>
          </p:cNvPr>
          <p:cNvSpPr/>
          <p:nvPr/>
        </p:nvSpPr>
        <p:spPr>
          <a:xfrm>
            <a:off x="9140518" y="456407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/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/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974D83A-F0C7-48D7-82B6-CD2DC513115F}"/>
              </a:ext>
            </a:extLst>
          </p:cNvPr>
          <p:cNvSpPr/>
          <p:nvPr/>
        </p:nvSpPr>
        <p:spPr>
          <a:xfrm>
            <a:off x="1720077" y="2843174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/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E7F074-E7C9-46AE-8952-3B9D88C9244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514987" y="3222591"/>
            <a:ext cx="441682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3DBD0-CE3B-48C6-B116-285EC6C34FC1}"/>
              </a:ext>
            </a:extLst>
          </p:cNvPr>
          <p:cNvCxnSpPr>
            <a:cxnSpLocks/>
            <a:stCxn id="29" idx="1"/>
            <a:endCxn id="40" idx="6"/>
          </p:cNvCxnSpPr>
          <p:nvPr/>
        </p:nvCxnSpPr>
        <p:spPr>
          <a:xfrm flipH="1" flipV="1">
            <a:off x="8388863" y="5139633"/>
            <a:ext cx="751655" cy="83212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79DC11-8826-43B4-8792-CFCA89C3A097}"/>
              </a:ext>
            </a:extLst>
          </p:cNvPr>
          <p:cNvCxnSpPr>
            <a:cxnSpLocks/>
            <a:stCxn id="30" idx="1"/>
            <a:endCxn id="40" idx="6"/>
          </p:cNvCxnSpPr>
          <p:nvPr/>
        </p:nvCxnSpPr>
        <p:spPr>
          <a:xfrm flipH="1">
            <a:off x="8388863" y="4943490"/>
            <a:ext cx="751655" cy="19614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63C83F-D5B1-47FF-9F9B-F9A5DE0CAF2A}"/>
              </a:ext>
            </a:extLst>
          </p:cNvPr>
          <p:cNvCxnSpPr>
            <a:cxnSpLocks/>
            <a:stCxn id="25" idx="3"/>
            <a:endCxn id="41" idx="2"/>
          </p:cNvCxnSpPr>
          <p:nvPr/>
        </p:nvCxnSpPr>
        <p:spPr>
          <a:xfrm flipV="1">
            <a:off x="5925657" y="5139752"/>
            <a:ext cx="711340" cy="823978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394F1F-9AE1-424E-ADBF-8B64CF41CDF9}"/>
              </a:ext>
            </a:extLst>
          </p:cNvPr>
          <p:cNvCxnSpPr>
            <a:cxnSpLocks/>
            <a:stCxn id="24" idx="3"/>
            <a:endCxn id="41" idx="2"/>
          </p:cNvCxnSpPr>
          <p:nvPr/>
        </p:nvCxnSpPr>
        <p:spPr>
          <a:xfrm>
            <a:off x="5928970" y="4941800"/>
            <a:ext cx="708027" cy="19795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/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/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/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4547600-FFD7-4FD5-86A4-169D073E1669}"/>
              </a:ext>
            </a:extLst>
          </p:cNvPr>
          <p:cNvGrpSpPr/>
          <p:nvPr/>
        </p:nvGrpSpPr>
        <p:grpSpPr>
          <a:xfrm>
            <a:off x="3125597" y="2262002"/>
            <a:ext cx="5988848" cy="3603338"/>
            <a:chOff x="3301384" y="2149394"/>
            <a:chExt cx="5988848" cy="36033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E80FBE-51EE-4C59-A2E9-4B66780EC0E4}"/>
                </a:ext>
              </a:extLst>
            </p:cNvPr>
            <p:cNvSpPr/>
            <p:nvPr/>
          </p:nvSpPr>
          <p:spPr>
            <a:xfrm>
              <a:off x="6209934" y="2149394"/>
              <a:ext cx="3080298" cy="19698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1A2958-BD9E-46E9-87C6-C597D8F3FB4D}"/>
                </a:ext>
              </a:extLst>
            </p:cNvPr>
            <p:cNvSpPr/>
            <p:nvPr/>
          </p:nvSpPr>
          <p:spPr>
            <a:xfrm>
              <a:off x="4246703" y="2214938"/>
              <a:ext cx="1751345" cy="179008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ABCE52-F4C6-46F7-A63E-A8A67917E7B8}"/>
                </a:ext>
              </a:extLst>
            </p:cNvPr>
            <p:cNvSpPr/>
            <p:nvPr/>
          </p:nvSpPr>
          <p:spPr>
            <a:xfrm>
              <a:off x="6835913" y="2234310"/>
              <a:ext cx="1751345" cy="175134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684BF2-F5F9-4AE8-B04E-89CC73EE23B7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H="1" flipV="1">
              <a:off x="7711586" y="3985655"/>
              <a:ext cx="512247" cy="68007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FE8807-406F-4286-9C90-574C83769D71}"/>
                    </a:ext>
                  </a:extLst>
                </p:cNvPr>
                <p:cNvSpPr txBox="1"/>
                <p:nvPr/>
              </p:nvSpPr>
              <p:spPr>
                <a:xfrm>
                  <a:off x="3301384" y="2894538"/>
                  <a:ext cx="33470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FE8807-406F-4286-9C90-574C83769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384" y="2894538"/>
                  <a:ext cx="334707" cy="4308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AC5850-94F7-4276-BF3C-ECC18C561737}"/>
                    </a:ext>
                  </a:extLst>
                </p:cNvPr>
                <p:cNvSpPr txBox="1"/>
                <p:nvPr/>
              </p:nvSpPr>
              <p:spPr>
                <a:xfrm>
                  <a:off x="7046038" y="4752460"/>
                  <a:ext cx="2885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AC5850-94F7-4276-BF3C-ECC18C561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038" y="4752460"/>
                  <a:ext cx="288541" cy="4308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B4C0BE-50DD-4909-9FBF-9536DDDF86A2}"/>
                    </a:ext>
                  </a:extLst>
                </p:cNvPr>
                <p:cNvSpPr txBox="1"/>
                <p:nvPr/>
              </p:nvSpPr>
              <p:spPr>
                <a:xfrm>
                  <a:off x="7972704" y="4811581"/>
                  <a:ext cx="4799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8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B4C0BE-50DD-4909-9FBF-9536DDDF8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704" y="4811581"/>
                  <a:ext cx="479940" cy="43088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159A96-F6A9-4335-9149-65C6643E1A0A}"/>
                    </a:ext>
                  </a:extLst>
                </p:cNvPr>
                <p:cNvSpPr txBox="1"/>
                <p:nvPr/>
              </p:nvSpPr>
              <p:spPr>
                <a:xfrm>
                  <a:off x="4637243" y="2879855"/>
                  <a:ext cx="97783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800" i="0">
                          <a:latin typeface="Cambria Math" panose="02040503050406030204" pitchFamily="18" charset="0"/>
                        </a:rPr>
                        <m:t>emp</m:t>
                      </m:r>
                    </m:oMath>
                  </a14:m>
                  <a:r>
                    <a:rPr lang="en-US" altLang="zh-CN" sz="2800" b="0" dirty="0"/>
                    <a:t>.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159A96-F6A9-4335-9149-65C6643E1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243" y="2879855"/>
                  <a:ext cx="977832" cy="430887"/>
                </a:xfrm>
                <a:prstGeom prst="rect">
                  <a:avLst/>
                </a:prstGeom>
                <a:blipFill>
                  <a:blip r:embed="rId6"/>
                  <a:stretch>
                    <a:fillRect t="-23944" r="-21250" b="-492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C0D1D8-9092-40E6-BE0B-1F2EA5697FB4}"/>
                    </a:ext>
                  </a:extLst>
                </p:cNvPr>
                <p:cNvSpPr txBox="1"/>
                <p:nvPr/>
              </p:nvSpPr>
              <p:spPr>
                <a:xfrm>
                  <a:off x="7203625" y="2894539"/>
                  <a:ext cx="98924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Mood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C0D1D8-9092-40E6-BE0B-1F2EA5697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3625" y="2894539"/>
                  <a:ext cx="98924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1D8C65-9BBF-470D-AD20-49384D251067}"/>
                </a:ext>
              </a:extLst>
            </p:cNvPr>
            <p:cNvSpPr txBox="1"/>
            <p:nvPr/>
          </p:nvSpPr>
          <p:spPr>
            <a:xfrm>
              <a:off x="8753084" y="5321845"/>
              <a:ext cx="6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F59D00-D4DA-4A51-B52B-D950D0C06658}"/>
                    </a:ext>
                  </a:extLst>
                </p:cNvPr>
                <p:cNvSpPr txBox="1"/>
                <p:nvPr/>
              </p:nvSpPr>
              <p:spPr>
                <a:xfrm>
                  <a:off x="8879165" y="3678926"/>
                  <a:ext cx="32541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F59D00-D4DA-4A51-B52B-D950D0C06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165" y="3678926"/>
                  <a:ext cx="325410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2807A0-68AB-41A5-8DD8-CB79E0B334F3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5822261" y="3222591"/>
            <a:ext cx="83786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1E89A-4A2D-4025-ADF0-8E6D29513ED6}"/>
              </a:ext>
            </a:extLst>
          </p:cNvPr>
          <p:cNvCxnSpPr>
            <a:cxnSpLocks/>
            <a:stCxn id="41" idx="0"/>
            <a:endCxn id="15" idx="4"/>
          </p:cNvCxnSpPr>
          <p:nvPr/>
        </p:nvCxnSpPr>
        <p:spPr>
          <a:xfrm flipV="1">
            <a:off x="7014521" y="4098263"/>
            <a:ext cx="521278" cy="657517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884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Temperature and Temper: How Weather Controls Our Mood – Scratch Paper">
            <a:extLst>
              <a:ext uri="{FF2B5EF4-FFF2-40B4-BE49-F238E27FC236}">
                <a16:creationId xmlns:a16="http://schemas.microsoft.com/office/drawing/2014/main" id="{A92927D7-5B9E-467C-A3EF-5370797D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001"/>
            <a:ext cx="12239141" cy="68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6DAFE59-32B8-46B4-84B3-BFAC473ABE4E}"/>
              </a:ext>
            </a:extLst>
          </p:cNvPr>
          <p:cNvSpPr/>
          <p:nvPr/>
        </p:nvSpPr>
        <p:spPr>
          <a:xfrm>
            <a:off x="7633816" y="4755661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677D79A-6AFC-4D10-A28A-7EB58CB1DF55}"/>
              </a:ext>
            </a:extLst>
          </p:cNvPr>
          <p:cNvSpPr/>
          <p:nvPr/>
        </p:nvSpPr>
        <p:spPr>
          <a:xfrm>
            <a:off x="6636997" y="4755780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0BA4C5-F48D-4312-90F0-C39FA4B4F5F8}"/>
              </a:ext>
            </a:extLst>
          </p:cNvPr>
          <p:cNvSpPr/>
          <p:nvPr/>
        </p:nvSpPr>
        <p:spPr>
          <a:xfrm>
            <a:off x="2915428" y="2843174"/>
            <a:ext cx="755047" cy="767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B8F43D-8CC8-4407-BE51-E47520CC5AE5}"/>
              </a:ext>
            </a:extLst>
          </p:cNvPr>
          <p:cNvGrpSpPr/>
          <p:nvPr/>
        </p:nvGrpSpPr>
        <p:grpSpPr>
          <a:xfrm>
            <a:off x="3125597" y="2262002"/>
            <a:ext cx="5988848" cy="3603338"/>
            <a:chOff x="1853584" y="1855601"/>
            <a:chExt cx="5988848" cy="360333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EBA0F4-CA3D-44AB-821D-D90C724DF4A6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 flipV="1">
              <a:off x="2398462" y="2816190"/>
              <a:ext cx="400441" cy="4555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547600-FFD7-4FD5-86A4-169D073E1669}"/>
                </a:ext>
              </a:extLst>
            </p:cNvPr>
            <p:cNvGrpSpPr/>
            <p:nvPr/>
          </p:nvGrpSpPr>
          <p:grpSpPr>
            <a:xfrm>
              <a:off x="1853584" y="1855601"/>
              <a:ext cx="5988848" cy="3603338"/>
              <a:chOff x="3301384" y="2149394"/>
              <a:chExt cx="5988848" cy="360333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E80FBE-51EE-4C59-A2E9-4B66780EC0E4}"/>
                  </a:ext>
                </a:extLst>
              </p:cNvPr>
              <p:cNvSpPr/>
              <p:nvPr/>
            </p:nvSpPr>
            <p:spPr>
              <a:xfrm>
                <a:off x="6209934" y="2149394"/>
                <a:ext cx="3080298" cy="196984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21A2958-BD9E-46E9-87C6-C597D8F3FB4D}"/>
                  </a:ext>
                </a:extLst>
              </p:cNvPr>
              <p:cNvSpPr/>
              <p:nvPr/>
            </p:nvSpPr>
            <p:spPr>
              <a:xfrm>
                <a:off x="4246703" y="2214938"/>
                <a:ext cx="1751345" cy="179008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ABCE52-F4C6-46F7-A63E-A8A67917E7B8}"/>
                  </a:ext>
                </a:extLst>
              </p:cNvPr>
              <p:cNvSpPr/>
              <p:nvPr/>
            </p:nvSpPr>
            <p:spPr>
              <a:xfrm>
                <a:off x="6835913" y="2234310"/>
                <a:ext cx="1751345" cy="175134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2684BF2-F5F9-4AE8-B04E-89CC73EE23B7}"/>
                  </a:ext>
                </a:extLst>
              </p:cNvPr>
              <p:cNvCxnSpPr>
                <a:cxnSpLocks/>
                <a:endCxn id="15" idx="4"/>
              </p:cNvCxnSpPr>
              <p:nvPr/>
            </p:nvCxnSpPr>
            <p:spPr>
              <a:xfrm flipH="1" flipV="1">
                <a:off x="7711586" y="3985655"/>
                <a:ext cx="512247" cy="680078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0FE8807-406F-4286-9C90-574C83769D71}"/>
                      </a:ext>
                    </a:extLst>
                  </p:cNvPr>
                  <p:cNvSpPr txBox="1"/>
                  <p:nvPr/>
                </p:nvSpPr>
                <p:spPr>
                  <a:xfrm>
                    <a:off x="3301384" y="2894538"/>
                    <a:ext cx="334707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0FE8807-406F-4286-9C90-574C83769D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1384" y="2894538"/>
                    <a:ext cx="334707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CAC5850-94F7-4276-BF3C-ECC18C561737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38" y="4752460"/>
                    <a:ext cx="28854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CAC5850-94F7-4276-BF3C-ECC18C5617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6038" y="4752460"/>
                    <a:ext cx="288541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FB4C0BE-50DD-4909-9FBF-9536DDDF86A2}"/>
                      </a:ext>
                    </a:extLst>
                  </p:cNvPr>
                  <p:cNvSpPr txBox="1"/>
                  <p:nvPr/>
                </p:nvSpPr>
                <p:spPr>
                  <a:xfrm>
                    <a:off x="7972704" y="4811581"/>
                    <a:ext cx="47994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800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FB4C0BE-50DD-4909-9FBF-9536DDDF86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2704" y="4811581"/>
                    <a:ext cx="47994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159A96-F6A9-4335-9149-65C6643E1A0A}"/>
                      </a:ext>
                    </a:extLst>
                  </p:cNvPr>
                  <p:cNvSpPr txBox="1"/>
                  <p:nvPr/>
                </p:nvSpPr>
                <p:spPr>
                  <a:xfrm>
                    <a:off x="4637243" y="2879855"/>
                    <a:ext cx="97783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</a:rPr>
                          <m:t>emp</m:t>
                        </m:r>
                      </m:oMath>
                    </a14:m>
                    <a:r>
                      <a:rPr lang="en-US" altLang="zh-CN" sz="2800" b="0" dirty="0"/>
                      <a:t>.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B159A96-F6A9-4335-9149-65C6643E1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7243" y="2879855"/>
                    <a:ext cx="977832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3944" r="-21250" b="-492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DC0D1D8-9092-40E6-BE0B-1F2EA5697FB4}"/>
                      </a:ext>
                    </a:extLst>
                  </p:cNvPr>
                  <p:cNvSpPr txBox="1"/>
                  <p:nvPr/>
                </p:nvSpPr>
                <p:spPr>
                  <a:xfrm>
                    <a:off x="7203625" y="2894539"/>
                    <a:ext cx="98924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Mood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DC0D1D8-9092-40E6-BE0B-1F2EA5697F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3625" y="2894539"/>
                    <a:ext cx="989245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1D8C65-9BBF-470D-AD20-49384D251067}"/>
                  </a:ext>
                </a:extLst>
              </p:cNvPr>
              <p:cNvSpPr txBox="1"/>
              <p:nvPr/>
            </p:nvSpPr>
            <p:spPr>
              <a:xfrm>
                <a:off x="8753084" y="5321845"/>
                <a:ext cx="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F59D00-D4DA-4A51-B52B-D950D0C06658}"/>
                      </a:ext>
                    </a:extLst>
                  </p:cNvPr>
                  <p:cNvSpPr txBox="1"/>
                  <p:nvPr/>
                </p:nvSpPr>
                <p:spPr>
                  <a:xfrm>
                    <a:off x="8879165" y="3678926"/>
                    <a:ext cx="32541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N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F59D00-D4DA-4A51-B52B-D950D0C066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9165" y="3678926"/>
                    <a:ext cx="325410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E2807A0-68AB-41A5-8DD8-CB79E0B334F3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4550248" y="2816190"/>
              <a:ext cx="83786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F1E89A-4A2D-4025-ADF0-8E6D29513ED6}"/>
                </a:ext>
              </a:extLst>
            </p:cNvPr>
            <p:cNvCxnSpPr>
              <a:cxnSpLocks/>
              <a:stCxn id="41" idx="0"/>
              <a:endCxn id="15" idx="4"/>
            </p:cNvCxnSpPr>
            <p:nvPr/>
          </p:nvCxnSpPr>
          <p:spPr>
            <a:xfrm flipV="1">
              <a:off x="5742508" y="3691862"/>
              <a:ext cx="521278" cy="657517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/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</a:rPr>
                        <m:t>Mood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36D87C-DDD5-4A98-BDAE-0C1A56AC6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89" y="1648772"/>
                <a:ext cx="357925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/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Temp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.~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743236-CC45-4BB3-A00E-92504F845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677" y="3830582"/>
                <a:ext cx="22000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E418B64-9780-4253-90B0-3D6F6ADEA62D}"/>
              </a:ext>
            </a:extLst>
          </p:cNvPr>
          <p:cNvSpPr/>
          <p:nvPr/>
        </p:nvSpPr>
        <p:spPr>
          <a:xfrm>
            <a:off x="5134060" y="456238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AE9F2B-ED82-4E9C-BAA1-2597B2A5B154}"/>
              </a:ext>
            </a:extLst>
          </p:cNvPr>
          <p:cNvSpPr/>
          <p:nvPr/>
        </p:nvSpPr>
        <p:spPr>
          <a:xfrm>
            <a:off x="5130747" y="558431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/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8C3A1-8C46-46BA-808A-9BD53273A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006" y="4726571"/>
                <a:ext cx="39639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/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0F5179-FB96-41D2-8A94-68927B3E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296" y="5785498"/>
                <a:ext cx="587789" cy="4846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DC48269-69CF-4DD3-8C0D-260FE200ECCB}"/>
              </a:ext>
            </a:extLst>
          </p:cNvPr>
          <p:cNvSpPr/>
          <p:nvPr/>
        </p:nvSpPr>
        <p:spPr>
          <a:xfrm>
            <a:off x="9140518" y="5592339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A086BE-34FA-48CF-8F0C-2DCE0811427E}"/>
              </a:ext>
            </a:extLst>
          </p:cNvPr>
          <p:cNvSpPr/>
          <p:nvPr/>
        </p:nvSpPr>
        <p:spPr>
          <a:xfrm>
            <a:off x="9140518" y="4564073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/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8586F6-4061-4C8F-9B82-C006F697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130" y="5765258"/>
                <a:ext cx="317587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/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BEA072-84B7-41E4-8219-202EA5753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531" y="4778341"/>
                <a:ext cx="30155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974D83A-F0C7-48D7-82B6-CD2DC513115F}"/>
              </a:ext>
            </a:extLst>
          </p:cNvPr>
          <p:cNvSpPr/>
          <p:nvPr/>
        </p:nvSpPr>
        <p:spPr>
          <a:xfrm>
            <a:off x="1720077" y="2843174"/>
            <a:ext cx="794910" cy="7588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/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E07284-618C-4F82-A7C5-644B5CFCA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945" y="2981671"/>
                <a:ext cx="26892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E7F074-E7C9-46AE-8952-3B9D88C9244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514987" y="3222591"/>
            <a:ext cx="441682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3DBD0-CE3B-48C6-B116-285EC6C34FC1}"/>
              </a:ext>
            </a:extLst>
          </p:cNvPr>
          <p:cNvCxnSpPr>
            <a:cxnSpLocks/>
            <a:stCxn id="29" idx="1"/>
            <a:endCxn id="40" idx="6"/>
          </p:cNvCxnSpPr>
          <p:nvPr/>
        </p:nvCxnSpPr>
        <p:spPr>
          <a:xfrm flipH="1" flipV="1">
            <a:off x="8388863" y="5139633"/>
            <a:ext cx="751655" cy="83212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79DC11-8826-43B4-8792-CFCA89C3A097}"/>
              </a:ext>
            </a:extLst>
          </p:cNvPr>
          <p:cNvCxnSpPr>
            <a:cxnSpLocks/>
            <a:stCxn id="30" idx="1"/>
            <a:endCxn id="40" idx="6"/>
          </p:cNvCxnSpPr>
          <p:nvPr/>
        </p:nvCxnSpPr>
        <p:spPr>
          <a:xfrm flipH="1">
            <a:off x="8388863" y="4943490"/>
            <a:ext cx="751655" cy="196143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63C83F-D5B1-47FF-9F9B-F9A5DE0CAF2A}"/>
              </a:ext>
            </a:extLst>
          </p:cNvPr>
          <p:cNvCxnSpPr>
            <a:cxnSpLocks/>
            <a:stCxn id="25" idx="3"/>
            <a:endCxn id="41" idx="2"/>
          </p:cNvCxnSpPr>
          <p:nvPr/>
        </p:nvCxnSpPr>
        <p:spPr>
          <a:xfrm flipV="1">
            <a:off x="5925657" y="5139752"/>
            <a:ext cx="711340" cy="823978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394F1F-9AE1-424E-ADBF-8B64CF41CDF9}"/>
              </a:ext>
            </a:extLst>
          </p:cNvPr>
          <p:cNvCxnSpPr>
            <a:cxnSpLocks/>
            <a:stCxn id="24" idx="3"/>
            <a:endCxn id="41" idx="2"/>
          </p:cNvCxnSpPr>
          <p:nvPr/>
        </p:nvCxnSpPr>
        <p:spPr>
          <a:xfrm>
            <a:off x="5928970" y="4941800"/>
            <a:ext cx="708027" cy="19795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/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E47A54-64FB-4EB8-AD91-F1D322A2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15" y="4307603"/>
                <a:ext cx="144571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/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F78D3D6-D0AD-416E-BE13-51860B91E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65" y="5444085"/>
                <a:ext cx="2166619" cy="4846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/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59918C-1404-45C9-A8CA-C3C55DE2A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29" y="3940367"/>
                <a:ext cx="1914435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1B48C6E-CFEE-406F-804E-FAA44EB1CA55}"/>
              </a:ext>
            </a:extLst>
          </p:cNvPr>
          <p:cNvSpPr/>
          <p:nvPr/>
        </p:nvSpPr>
        <p:spPr>
          <a:xfrm>
            <a:off x="2522897" y="402991"/>
            <a:ext cx="71933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Start Cooking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solidFill>
                  <a:prstClr val="black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Ready to go (</a:t>
            </a:r>
            <a:r>
              <a:rPr lang="en-US" altLang="zh-CN" sz="2400" b="1" spc="600" dirty="0">
                <a:solidFill>
                  <a:srgbClr val="C00000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draw samples</a:t>
            </a:r>
            <a:r>
              <a:rPr lang="en-US" altLang="zh-CN" sz="2400" spc="600" dirty="0">
                <a:solidFill>
                  <a:prstClr val="black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), but how?</a:t>
            </a:r>
            <a:endParaRPr lang="en-US" altLang="zh-CN" sz="2400" b="1" spc="600" dirty="0">
              <a:latin typeface="Centaur" panose="02030504050205020304" pitchFamily="18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4165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02FF8-1CB4-4D33-A9BC-3BA0ABD2EDA3}"/>
              </a:ext>
            </a:extLst>
          </p:cNvPr>
          <p:cNvSpPr/>
          <p:nvPr/>
        </p:nvSpPr>
        <p:spPr>
          <a:xfrm>
            <a:off x="2584557" y="798142"/>
            <a:ext cx="7022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The Detailed Balance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C65F0B-6C32-4100-8341-5787B0C06617}"/>
              </a:ext>
            </a:extLst>
          </p:cNvPr>
          <p:cNvGrpSpPr/>
          <p:nvPr/>
        </p:nvGrpSpPr>
        <p:grpSpPr>
          <a:xfrm>
            <a:off x="3048000" y="1963246"/>
            <a:ext cx="5938982" cy="1038568"/>
            <a:chOff x="3048000" y="2046377"/>
            <a:chExt cx="5938982" cy="103856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D0BB33-43EB-40DC-80E5-E545639DF340}"/>
                </a:ext>
              </a:extLst>
            </p:cNvPr>
            <p:cNvSpPr/>
            <p:nvPr/>
          </p:nvSpPr>
          <p:spPr>
            <a:xfrm>
              <a:off x="5153891" y="2078182"/>
              <a:ext cx="1662545" cy="10067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489AE9-4581-4C3B-9734-E41EA9E7740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048000" y="2581564"/>
              <a:ext cx="21058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D42B61-CCE9-4608-8B07-6C3A0F84BA7B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6816436" y="2581564"/>
              <a:ext cx="217054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B2840-2D40-41CF-93C0-D12995FCFFB3}"/>
                </a:ext>
              </a:extLst>
            </p:cNvPr>
            <p:cNvSpPr txBox="1"/>
            <p:nvPr/>
          </p:nvSpPr>
          <p:spPr>
            <a:xfrm>
              <a:off x="5375256" y="2319953"/>
              <a:ext cx="12198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i="0" dirty="0">
                  <a:effectLst/>
                  <a:latin typeface="Centaur" panose="02030504050205020304" pitchFamily="18" charset="0"/>
                </a:rPr>
                <a:t>Stock</a:t>
              </a:r>
              <a:endParaRPr lang="en-US" sz="2800" b="1" dirty="0">
                <a:latin typeface="Centaur" panose="020305040502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40E2E9-67CC-4D92-924D-B17B1179808D}"/>
                </a:ext>
              </a:extLst>
            </p:cNvPr>
            <p:cNvSpPr txBox="1"/>
            <p:nvPr/>
          </p:nvSpPr>
          <p:spPr>
            <a:xfrm>
              <a:off x="3514130" y="2048425"/>
              <a:ext cx="12198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i="0" dirty="0">
                  <a:effectLst/>
                  <a:latin typeface="Centaur" panose="02030504050205020304" pitchFamily="18" charset="0"/>
                </a:rPr>
                <a:t>Inflow</a:t>
              </a:r>
              <a:endParaRPr lang="en-US" sz="2800" b="1" dirty="0">
                <a:latin typeface="Centaur" panose="020305040502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A07081-65BE-41A2-AD18-E54D286ECBE9}"/>
                </a:ext>
              </a:extLst>
            </p:cNvPr>
            <p:cNvSpPr txBox="1"/>
            <p:nvPr/>
          </p:nvSpPr>
          <p:spPr>
            <a:xfrm>
              <a:off x="7024256" y="2046377"/>
              <a:ext cx="16625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i="0" dirty="0">
                  <a:effectLst/>
                  <a:latin typeface="Centaur" panose="02030504050205020304" pitchFamily="18" charset="0"/>
                </a:rPr>
                <a:t>Outflow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511BF-944C-4404-ABEC-A1C5B125CD10}"/>
                  </a:ext>
                </a:extLst>
              </p:cNvPr>
              <p:cNvSpPr txBox="1"/>
              <p:nvPr/>
            </p:nvSpPr>
            <p:spPr>
              <a:xfrm>
                <a:off x="1471468" y="3577697"/>
                <a:ext cx="9249064" cy="2470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i="0" dirty="0">
                    <a:effectLst/>
                    <a:latin typeface="Centaur" panose="02030504050205020304" pitchFamily="18" charset="0"/>
                  </a:rPr>
                  <a:t>Whenever 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the</a:t>
                </a:r>
                <a:r>
                  <a:rPr lang="zh-CN" altLang="en-US" sz="2400" dirty="0">
                    <a:latin typeface="Centaur" panose="020305040502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steady state is reached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, the equilibrium below holds:</a:t>
                </a:r>
              </a:p>
              <a:p>
                <a:pPr>
                  <a:lnSpc>
                    <a:spcPts val="2000"/>
                  </a:lnSpc>
                </a:pPr>
                <a:endParaRPr lang="en-US" altLang="zh-CN" sz="2400" dirty="0">
                  <a:latin typeface="Centaur" panose="020305040502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entaur" panose="02030504050205020304" pitchFamily="18" charset="0"/>
                </a:endParaRPr>
              </a:p>
              <a:p>
                <a:pPr algn="ctr"/>
                <a:endParaRPr lang="en-US" sz="2400" dirty="0">
                  <a:latin typeface="Centaur" panose="020305040502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Centaur" panose="020305040502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:endParaRPr lang="en-US" sz="2400" dirty="0"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511BF-944C-4404-ABEC-A1C5B125C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68" y="3577697"/>
                <a:ext cx="9249064" cy="2470869"/>
              </a:xfrm>
              <a:prstGeom prst="rect">
                <a:avLst/>
              </a:prstGeom>
              <a:blipFill>
                <a:blip r:embed="rId2"/>
                <a:stretch>
                  <a:fillRect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794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3C50CB-065A-4833-8AEE-75D7E11FDC15}"/>
              </a:ext>
            </a:extLst>
          </p:cNvPr>
          <p:cNvSpPr/>
          <p:nvPr/>
        </p:nvSpPr>
        <p:spPr>
          <a:xfrm>
            <a:off x="652268" y="807892"/>
            <a:ext cx="10887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Accept-Reject Sampling </a:t>
            </a:r>
            <a:r>
              <a:rPr lang="zh-CN" altLang="en-US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接受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  <a:r>
              <a:rPr lang="zh-CN" altLang="en-US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拒絕抽樣</a:t>
            </a:r>
            <a:endParaRPr lang="en-US" altLang="zh-CN" sz="32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E67748-93BC-4E87-8970-F43A61493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8608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7A68B-82EB-4BE7-9AB0-41C6F4839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56" t="27222" r="31328" b="44444"/>
          <a:stretch/>
        </p:blipFill>
        <p:spPr>
          <a:xfrm>
            <a:off x="5445919" y="2405204"/>
            <a:ext cx="5869781" cy="24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1B205-AD13-4BF4-B0F8-E5CE5F842DE0}"/>
              </a:ext>
            </a:extLst>
          </p:cNvPr>
          <p:cNvSpPr txBox="1"/>
          <p:nvPr/>
        </p:nvSpPr>
        <p:spPr>
          <a:xfrm>
            <a:off x="1450416" y="5453203"/>
            <a:ext cx="92911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Centaur" panose="02030504050205020304" pitchFamily="18" charset="0"/>
              </a:rPr>
              <a:t>The prerequisite of the proposal distribution must be fulfilled (</a:t>
            </a:r>
            <a:r>
              <a:rPr 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the domain of the proposal’s includes the target’s</a:t>
            </a:r>
            <a:r>
              <a:rPr lang="en-US" sz="2400" dirty="0">
                <a:latin typeface="Centaur" panose="02030504050205020304" pitchFamily="18" charset="0"/>
              </a:rPr>
              <a:t>).  This is the </a:t>
            </a:r>
            <a:r>
              <a:rPr 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core concept of the MCMC method</a:t>
            </a:r>
            <a:r>
              <a:rPr lang="en-US" sz="2400" dirty="0">
                <a:latin typeface="Centaur" panose="020305040502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1666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A6050-9FEE-4A2B-AB65-217F26993C23}"/>
              </a:ext>
            </a:extLst>
          </p:cNvPr>
          <p:cNvSpPr txBox="1"/>
          <p:nvPr/>
        </p:nvSpPr>
        <p:spPr>
          <a:xfrm>
            <a:off x="1768801" y="2274838"/>
            <a:ext cx="8654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Centaur" panose="02030504050205020304" pitchFamily="18" charset="0"/>
              </a:rPr>
              <a:t>To draw samples from the Posterior Distribution, we’re constructing a Markov Process to obtain a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Markov Chain of the stationary targeted posterior distribution</a:t>
            </a:r>
            <a:r>
              <a:rPr lang="en-US" altLang="zh-CN" sz="2400" dirty="0">
                <a:latin typeface="Centaur" panose="02030504050205020304" pitchFamily="18" charset="0"/>
              </a:rPr>
              <a:t>.</a:t>
            </a:r>
          </a:p>
          <a:p>
            <a:pPr algn="just"/>
            <a:endParaRPr lang="en-US" altLang="zh-CN" sz="2400" dirty="0">
              <a:latin typeface="Centaur" panose="02030504050205020304" pitchFamily="18" charset="0"/>
            </a:endParaRPr>
          </a:p>
          <a:p>
            <a:pPr algn="just"/>
            <a:r>
              <a:rPr lang="en-US" altLang="zh-CN" sz="2400" dirty="0">
                <a:latin typeface="Centaur" panose="02030504050205020304" pitchFamily="18" charset="0"/>
              </a:rPr>
              <a:t>We’re introducing apart from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the very basic MCMC algorithm</a:t>
            </a:r>
            <a:r>
              <a:rPr lang="en-US" altLang="zh-CN" sz="2400" dirty="0">
                <a:latin typeface="Centaur" panose="02030504050205020304" pitchFamily="18" charset="0"/>
              </a:rPr>
              <a:t> and also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Metropolis-Hastings Transition </a:t>
            </a:r>
            <a:r>
              <a:rPr lang="en-US" altLang="zh-CN" sz="2400" dirty="0">
                <a:latin typeface="Centaur" panose="02030504050205020304" pitchFamily="18" charset="0"/>
              </a:rPr>
              <a:t>&amp;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Gibbs Sampling </a:t>
            </a:r>
            <a:r>
              <a:rPr lang="zh-CN" altLang="en-US" sz="2400" dirty="0">
                <a:solidFill>
                  <a:srgbClr val="C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吉布斯采樣</a:t>
            </a:r>
            <a:r>
              <a:rPr lang="zh-CN" altLang="en-US" sz="2400" dirty="0">
                <a:solidFill>
                  <a:srgbClr val="C00000"/>
                </a:solidFill>
                <a:latin typeface="Centaur" panose="02030504050205020304" pitchFamily="18" charset="0"/>
              </a:rPr>
              <a:t> </a:t>
            </a:r>
            <a:r>
              <a:rPr lang="en-US" altLang="zh-CN" sz="2400" dirty="0">
                <a:latin typeface="Centaur" panose="02030504050205020304" pitchFamily="18" charset="0"/>
              </a:rPr>
              <a:t>algorithms. </a:t>
            </a:r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76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E1AAC-7D12-463E-ADD2-CC5E0837BD33}"/>
              </a:ext>
            </a:extLst>
          </p:cNvPr>
          <p:cNvSpPr/>
          <p:nvPr/>
        </p:nvSpPr>
        <p:spPr>
          <a:xfrm>
            <a:off x="1465659" y="576797"/>
            <a:ext cx="9260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  <a:r>
              <a:rPr lang="zh-CN" altLang="en-US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Transition Matrix </a:t>
            </a:r>
            <a:r>
              <a:rPr lang="zh-CN" altLang="en-US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轉移矩陣</a:t>
            </a:r>
            <a:endParaRPr lang="en-US" altLang="zh-CN" sz="32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214CA5-AA62-4F36-AA00-8AF451467605}"/>
                  </a:ext>
                </a:extLst>
              </p:cNvPr>
              <p:cNvSpPr txBox="1"/>
              <p:nvPr/>
            </p:nvSpPr>
            <p:spPr>
              <a:xfrm>
                <a:off x="1447799" y="1665095"/>
                <a:ext cx="9296399" cy="458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如果台北每年有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20%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的人遷出外縣市，</a:t>
                </a:r>
                <a:endParaRPr lang="en-US" altLang="zh-TW" sz="2000" b="0" i="0" dirty="0">
                  <a:solidFill>
                    <a:srgbClr val="292929"/>
                  </a:solidFill>
                  <a:effectLst/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每年有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10%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的外縣市人口遷入台北市，</a:t>
                </a:r>
                <a:endParaRPr lang="en-US" altLang="zh-TW" sz="2000" b="0" i="0" dirty="0">
                  <a:solidFill>
                    <a:srgbClr val="292929"/>
                  </a:solidFill>
                  <a:effectLst/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假設總人口數一直不變，請問長期而言台北市與外縣市的人口比例會是如何 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? </a:t>
                </a:r>
              </a:p>
              <a:p>
                <a:endParaRPr lang="en-US" altLang="zh-TW" sz="2000" b="0" i="0" dirty="0">
                  <a:solidFill>
                    <a:srgbClr val="292929"/>
                  </a:solidFill>
                  <a:effectLst/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針對這個問題，我們可以簡單列出一個公式， 令 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s 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代表外縣市人口數，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t 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代表台北市人口數，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k </a:t>
                </a:r>
                <a:r>
                  <a:rPr lang="zh-TW" altLang="en-US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為年份，則可以有如下的方程解 </a:t>
                </a:r>
                <a:r>
                  <a:rPr lang="en-US" altLang="zh-TW" sz="2000" b="0" i="0" dirty="0">
                    <a:solidFill>
                      <a:srgbClr val="292929"/>
                    </a:solidFill>
                    <a:effectLst/>
                    <a:latin typeface="FangSong" panose="02010609060101010101" pitchFamily="49" charset="-122"/>
                    <a:ea typeface="FangSong" panose="02010609060101010101" pitchFamily="49" charset="-122"/>
                  </a:rPr>
                  <a:t>:</a:t>
                </a:r>
              </a:p>
              <a:p>
                <a:endParaRPr lang="en-US" sz="2000" dirty="0">
                  <a:solidFill>
                    <a:srgbClr val="292929"/>
                  </a:solidFill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=0.9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+0.2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=0.1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+0.8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CN" altLang="en-US" sz="2000" b="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以矩陣表示：</a:t>
                </a:r>
                <a:endParaRPr lang="en-US" altLang="zh-CN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r>
                  <a:rPr lang="zh-CN" altLang="en-US" sz="2000" dirty="0">
                    <a:latin typeface="FangSong" panose="02010609060101010101" pitchFamily="49" charset="-122"/>
                    <a:ea typeface="FangSong" panose="02010609060101010101" pitchFamily="49" charset="-122"/>
                  </a:rPr>
                  <a:t>長期來看：</a:t>
                </a:r>
                <a:endParaRPr lang="en-US" altLang="zh-CN" sz="200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FangSong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FangSong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FangSong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FangSong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FangSong" panose="02010609060101010101" pitchFamily="49" charset="-122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>
                  <a:latin typeface="FangSong" panose="02010609060101010101" pitchFamily="49" charset="-122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214CA5-AA62-4F36-AA00-8AF45146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99" y="1665095"/>
                <a:ext cx="9296399" cy="4583499"/>
              </a:xfrm>
              <a:prstGeom prst="rect">
                <a:avLst/>
              </a:prstGeom>
              <a:blipFill>
                <a:blip r:embed="rId2"/>
                <a:stretch>
                  <a:fillRect l="-656" t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BED27C-59B6-41C4-95E1-6F954E898C18}"/>
              </a:ext>
            </a:extLst>
          </p:cNvPr>
          <p:cNvSpPr txBox="1"/>
          <p:nvPr/>
        </p:nvSpPr>
        <p:spPr>
          <a:xfrm>
            <a:off x="1745673" y="6519446"/>
            <a:ext cx="10446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3"/>
              </a:rPr>
              <a:t>https://ccjou.wordpress.com/2009/08/06/%E9%A6%AC%E5%8F%AF%E5%A4%AB%E9%81%8E%E7%A8%8B/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6800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C90993-FBED-41AA-9E38-CD5C957554DA}"/>
              </a:ext>
            </a:extLst>
          </p:cNvPr>
          <p:cNvSpPr/>
          <p:nvPr/>
        </p:nvSpPr>
        <p:spPr>
          <a:xfrm>
            <a:off x="2843254" y="733820"/>
            <a:ext cx="6505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Markov Chain 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6573F4-5CB8-41D6-B293-5FE2B0824F75}"/>
                  </a:ext>
                </a:extLst>
              </p:cNvPr>
              <p:cNvSpPr txBox="1"/>
              <p:nvPr/>
            </p:nvSpPr>
            <p:spPr>
              <a:xfrm>
                <a:off x="1612900" y="1665545"/>
                <a:ext cx="8966199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zh-CN" sz="2400" dirty="0">
                    <a:latin typeface="Centaur" panose="02030504050205020304" pitchFamily="18" charset="0"/>
                  </a:rPr>
                  <a:t>Initiate a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symmetric transition matrix P 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randomly.  The targeted distribution (the posterior distribution) is defined.  Based on the current state </a:t>
                </a:r>
                <a:r>
                  <a:rPr lang="en-US" altLang="zh-CN" sz="2400" dirty="0" err="1">
                    <a:latin typeface="Centaur" panose="02030504050205020304" pitchFamily="18" charset="0"/>
                  </a:rPr>
                  <a:t>i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,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P suggests a candidate transition. </a:t>
                </a:r>
              </a:p>
              <a:p>
                <a:r>
                  <a:rPr lang="en-US" altLang="zh-CN" sz="2400" dirty="0">
                    <a:latin typeface="Centaur" panose="02030504050205020304" pitchFamily="18" charset="0"/>
                  </a:rPr>
                  <a:t>      (if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entaur" panose="02030504050205020304" pitchFamily="18" charset="0"/>
                  </a:rPr>
                  <a:t>&gt;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entaur" panose="02030504050205020304" pitchFamily="18" charset="0"/>
                  </a:rPr>
                  <a:t>, P suggests a switch </a:t>
                </a:r>
              </a:p>
              <a:p>
                <a:r>
                  <a:rPr lang="en-US" altLang="zh-CN" sz="2400" dirty="0">
                    <a:latin typeface="Centaur" panose="02030504050205020304" pitchFamily="18" charset="0"/>
                  </a:rPr>
                  <a:t>      from </a:t>
                </a:r>
                <a:r>
                  <a:rPr lang="en-US" altLang="zh-CN" sz="2400" dirty="0" err="1">
                    <a:latin typeface="Centaur" panose="02030504050205020304" pitchFamily="18" charset="0"/>
                  </a:rPr>
                  <a:t>i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 to j).</a:t>
                </a:r>
              </a:p>
              <a:p>
                <a:pPr marL="342900" indent="-342900">
                  <a:buAutoNum type="arabicPeriod"/>
                </a:pPr>
                <a:endParaRPr lang="en-US" altLang="zh-CN" sz="2400" dirty="0">
                  <a:latin typeface="Centaur" panose="02030504050205020304" pitchFamily="18" charset="0"/>
                </a:endParaRPr>
              </a:p>
              <a:p>
                <a:r>
                  <a:rPr lang="en-US" sz="2400" dirty="0">
                    <a:latin typeface="Centaur" panose="02030504050205020304" pitchFamily="18" charset="0"/>
                  </a:rPr>
                  <a:t>2.   A sample u is drawn from a Uniform Distribution.</a:t>
                </a:r>
                <a:r>
                  <a:rPr lang="zh-CN" altLang="en-US" sz="2400" dirty="0">
                    <a:latin typeface="Centaur" panose="02030504050205020304" pitchFamily="18" charset="0"/>
                  </a:rPr>
                  <a:t>  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If: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, then it switches from the current state </a:t>
                </a:r>
                <a:r>
                  <a:rPr lang="en-US" sz="2400" b="0" dirty="0" err="1">
                    <a:latin typeface="Centaur" panose="020305040502050203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sz="240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to j, otherwise it remains at </a:t>
                </a:r>
                <a:r>
                  <a:rPr lang="en-US" sz="2400" b="0" dirty="0" err="1">
                    <a:latin typeface="Centaur" panose="020305040502050203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en-US" sz="2400" dirty="0">
                  <a:latin typeface="Centaur" panose="020305040502050203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3.   The process is repeated N times.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6573F4-5CB8-41D6-B293-5FE2B0824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00" y="1665545"/>
                <a:ext cx="8966199" cy="4154984"/>
              </a:xfrm>
              <a:prstGeom prst="rect">
                <a:avLst/>
              </a:prstGeom>
              <a:blipFill>
                <a:blip r:embed="rId2"/>
                <a:stretch>
                  <a:fillRect l="-1088" t="-1173" b="-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E43B96E-ECC4-4202-9464-33C9C6E4BF4F}"/>
              </a:ext>
            </a:extLst>
          </p:cNvPr>
          <p:cNvSpPr/>
          <p:nvPr/>
        </p:nvSpPr>
        <p:spPr>
          <a:xfrm>
            <a:off x="1612900" y="3685308"/>
            <a:ext cx="8966199" cy="1544091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5F3B8-AA21-48B3-B3A5-E4041116F23C}"/>
              </a:ext>
            </a:extLst>
          </p:cNvPr>
          <p:cNvSpPr txBox="1"/>
          <p:nvPr/>
        </p:nvSpPr>
        <p:spPr>
          <a:xfrm>
            <a:off x="7771752" y="5229399"/>
            <a:ext cx="2807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Why TF is that?!</a:t>
            </a:r>
            <a:endParaRPr lang="en-US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3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3E866A-4DC8-4F5B-ADEC-D1BC5BEE31BA}"/>
              </a:ext>
            </a:extLst>
          </p:cNvPr>
          <p:cNvSpPr/>
          <p:nvPr/>
        </p:nvSpPr>
        <p:spPr>
          <a:xfrm>
            <a:off x="2758865" y="877635"/>
            <a:ext cx="6674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Acceptance Rate </a:t>
            </a:r>
            <a:r>
              <a:rPr lang="zh-CN" altLang="en-US" sz="32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接受率 </a:t>
            </a:r>
            <a:r>
              <a:rPr lang="en-US" altLang="zh-CN" sz="32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ABA05-FD29-4B7D-A451-BEB06E3138F9}"/>
                  </a:ext>
                </a:extLst>
              </p:cNvPr>
              <p:cNvSpPr txBox="1"/>
              <p:nvPr/>
            </p:nvSpPr>
            <p:spPr>
              <a:xfrm>
                <a:off x="2022761" y="1964035"/>
                <a:ext cx="8146473" cy="1087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i="0" dirty="0">
                    <a:effectLst/>
                    <a:latin typeface="Centaur" panose="02030504050205020304" pitchFamily="18" charset="0"/>
                  </a:rPr>
                  <a:t>Whenever 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the</a:t>
                </a:r>
                <a:r>
                  <a:rPr lang="zh-CN" altLang="en-US" sz="2400" dirty="0">
                    <a:latin typeface="Centaur" panose="020305040502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steady state is reached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, the equilibrium below holds:</a:t>
                </a:r>
              </a:p>
              <a:p>
                <a:pPr>
                  <a:lnSpc>
                    <a:spcPts val="2000"/>
                  </a:lnSpc>
                </a:pPr>
                <a:endParaRPr lang="en-US" altLang="zh-CN" sz="2400" dirty="0">
                  <a:latin typeface="Centaur" panose="020305040502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ABA05-FD29-4B7D-A451-BEB06E31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761" y="1964035"/>
                <a:ext cx="8146473" cy="1087477"/>
              </a:xfrm>
              <a:prstGeom prst="rect">
                <a:avLst/>
              </a:prstGeom>
              <a:blipFill>
                <a:blip r:embed="rId2"/>
                <a:stretch>
                  <a:fillRect t="-4469" b="-6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C4B12E9-2DC4-4FFD-9104-309DEAB829E6}"/>
              </a:ext>
            </a:extLst>
          </p:cNvPr>
          <p:cNvGrpSpPr/>
          <p:nvPr/>
        </p:nvGrpSpPr>
        <p:grpSpPr>
          <a:xfrm>
            <a:off x="152396" y="3991065"/>
            <a:ext cx="11887200" cy="1772108"/>
            <a:chOff x="152397" y="2692280"/>
            <a:chExt cx="11887200" cy="17721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C57F20C-67C2-473F-810E-A520D26F7431}"/>
                    </a:ext>
                  </a:extLst>
                </p:cNvPr>
                <p:cNvSpPr txBox="1"/>
                <p:nvPr/>
              </p:nvSpPr>
              <p:spPr>
                <a:xfrm>
                  <a:off x="152397" y="2692280"/>
                  <a:ext cx="11887200" cy="17338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Centaur" panose="02030504050205020304" pitchFamily="18" charset="0"/>
                    </a:rPr>
                    <a:t>At the beginning of the Markov Process, it’s probably that:</a:t>
                  </a:r>
                </a:p>
                <a:p>
                  <a:pPr>
                    <a:lnSpc>
                      <a:spcPts val="2000"/>
                    </a:lnSpc>
                  </a:pPr>
                  <a:endParaRPr lang="en-US" altLang="zh-CN" sz="2400" dirty="0">
                    <a:latin typeface="Centaur" panose="020305040502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C57F20C-67C2-473F-810E-A520D26F74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397" y="2692280"/>
                  <a:ext cx="11887200" cy="1733808"/>
                </a:xfrm>
                <a:prstGeom prst="rect">
                  <a:avLst/>
                </a:prstGeom>
                <a:blipFill>
                  <a:blip r:embed="rId3"/>
                  <a:stretch>
                    <a:fillRect t="-2817"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693664-FD42-40F5-AAD2-00872004B622}"/>
                </a:ext>
              </a:extLst>
            </p:cNvPr>
            <p:cNvSpPr/>
            <p:nvPr/>
          </p:nvSpPr>
          <p:spPr>
            <a:xfrm>
              <a:off x="3343562" y="4010918"/>
              <a:ext cx="2567710" cy="45347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52B73D-B21E-4C5E-B00B-64A7442DDAF7}"/>
                </a:ext>
              </a:extLst>
            </p:cNvPr>
            <p:cNvSpPr/>
            <p:nvPr/>
          </p:nvSpPr>
          <p:spPr>
            <a:xfrm>
              <a:off x="8788406" y="4010918"/>
              <a:ext cx="2276757" cy="453470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C72062-C323-48FF-B268-22E0A134E171}"/>
                  </a:ext>
                </a:extLst>
              </p:cNvPr>
              <p:cNvSpPr txBox="1"/>
              <p:nvPr/>
            </p:nvSpPr>
            <p:spPr>
              <a:xfrm>
                <a:off x="2447633" y="3290456"/>
                <a:ext cx="729672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𝑠𝑦𝑚𝑚𝑒𝑡𝑟𝑖𝑐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C72062-C323-48FF-B268-22E0A134E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633" y="3290456"/>
                <a:ext cx="7296727" cy="461665"/>
              </a:xfrm>
              <a:prstGeom prst="rect">
                <a:avLst/>
              </a:prstGeom>
              <a:blipFill>
                <a:blip r:embed="rId4"/>
                <a:stretch>
                  <a:fillRect l="-8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D48A9F-DA9A-4AD4-9271-8AD1F85119CA}"/>
              </a:ext>
            </a:extLst>
          </p:cNvPr>
          <p:cNvSpPr txBox="1"/>
          <p:nvPr/>
        </p:nvSpPr>
        <p:spPr>
          <a:xfrm>
            <a:off x="3103924" y="5779151"/>
            <a:ext cx="2807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rgbClr val="C00000"/>
                </a:solidFill>
                <a:latin typeface="Centaur" panose="02030504050205020304" pitchFamily="18" charset="0"/>
              </a:rPr>
              <a:t>I’m</a:t>
            </a:r>
            <a:r>
              <a:rPr lang="en-US" altLang="zh-CN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 Q.</a:t>
            </a:r>
            <a:endParaRPr lang="en-US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:Focus: The Left-Siders">
            <a:extLst>
              <a:ext uri="{FF2B5EF4-FFF2-40B4-BE49-F238E27FC236}">
                <a16:creationId xmlns:a16="http://schemas.microsoft.com/office/drawing/2014/main" id="{BCFB732D-4135-4F04-8B40-EA2BCEB24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r="6851" b="5421"/>
          <a:stretch/>
        </p:blipFill>
        <p:spPr bwMode="auto">
          <a:xfrm>
            <a:off x="7370135" y="4970707"/>
            <a:ext cx="4821865" cy="185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3E866A-4DC8-4F5B-ADEC-D1BC5BEE31BA}"/>
              </a:ext>
            </a:extLst>
          </p:cNvPr>
          <p:cNvSpPr/>
          <p:nvPr/>
        </p:nvSpPr>
        <p:spPr>
          <a:xfrm>
            <a:off x="2758865" y="877635"/>
            <a:ext cx="6674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Acceptance Rate </a:t>
            </a:r>
            <a:r>
              <a:rPr lang="zh-CN" altLang="en-US" sz="32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接受率 </a:t>
            </a:r>
            <a:r>
              <a:rPr lang="en-US" altLang="zh-CN" sz="32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57F20C-67C2-473F-810E-A520D26F7431}"/>
                  </a:ext>
                </a:extLst>
              </p:cNvPr>
              <p:cNvSpPr txBox="1"/>
              <p:nvPr/>
            </p:nvSpPr>
            <p:spPr>
              <a:xfrm>
                <a:off x="152397" y="1960419"/>
                <a:ext cx="11887200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Centaur" panose="02030504050205020304" pitchFamily="18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57F20C-67C2-473F-810E-A520D26F7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7" y="1960419"/>
                <a:ext cx="11887200" cy="1846659"/>
              </a:xfrm>
              <a:prstGeom prst="rect">
                <a:avLst/>
              </a:prstGeom>
              <a:blipFill>
                <a:blip r:embed="rId3"/>
                <a:stretch>
                  <a:fillRect t="-2310" b="-3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93C19A2-8E12-45AC-9E54-236271E0AD22}"/>
              </a:ext>
            </a:extLst>
          </p:cNvPr>
          <p:cNvGrpSpPr/>
          <p:nvPr/>
        </p:nvGrpSpPr>
        <p:grpSpPr>
          <a:xfrm>
            <a:off x="3343561" y="2621928"/>
            <a:ext cx="7721601" cy="1182898"/>
            <a:chOff x="3343561" y="3240757"/>
            <a:chExt cx="7721601" cy="1182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693664-FD42-40F5-AAD2-00872004B622}"/>
                </a:ext>
              </a:extLst>
            </p:cNvPr>
            <p:cNvSpPr/>
            <p:nvPr/>
          </p:nvSpPr>
          <p:spPr>
            <a:xfrm>
              <a:off x="3343561" y="3240757"/>
              <a:ext cx="2567710" cy="45347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52B73D-B21E-4C5E-B00B-64A7442DDAF7}"/>
                </a:ext>
              </a:extLst>
            </p:cNvPr>
            <p:cNvSpPr/>
            <p:nvPr/>
          </p:nvSpPr>
          <p:spPr>
            <a:xfrm>
              <a:off x="8788405" y="3240757"/>
              <a:ext cx="2276757" cy="453470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1ECDB5-F426-41DF-97BE-BE49ED9AA9B6}"/>
                </a:ext>
              </a:extLst>
            </p:cNvPr>
            <p:cNvSpPr/>
            <p:nvPr/>
          </p:nvSpPr>
          <p:spPr>
            <a:xfrm>
              <a:off x="3486724" y="3970185"/>
              <a:ext cx="2567710" cy="45347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FC304E-F610-4994-9DFB-BBDDD448933C}"/>
                </a:ext>
              </a:extLst>
            </p:cNvPr>
            <p:cNvSpPr/>
            <p:nvPr/>
          </p:nvSpPr>
          <p:spPr>
            <a:xfrm>
              <a:off x="6410041" y="3970185"/>
              <a:ext cx="2276757" cy="453470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CDF70-975D-4BDB-A345-BEE33E747E9E}"/>
                  </a:ext>
                </a:extLst>
              </p:cNvPr>
              <p:cNvSpPr txBox="1"/>
              <p:nvPr/>
            </p:nvSpPr>
            <p:spPr>
              <a:xfrm>
                <a:off x="3047997" y="4538757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8CDF70-975D-4BDB-A345-BEE33E747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7" y="4538757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3D4960-D991-4F4A-995A-375B4B7DF8E1}"/>
                  </a:ext>
                </a:extLst>
              </p:cNvPr>
              <p:cNvSpPr txBox="1"/>
              <p:nvPr/>
            </p:nvSpPr>
            <p:spPr>
              <a:xfrm>
                <a:off x="3047997" y="394208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3D4960-D991-4F4A-995A-375B4B7DF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7" y="3942085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88C886-AB28-4023-9CCF-7B605F41479E}"/>
              </a:ext>
            </a:extLst>
          </p:cNvPr>
          <p:cNvSpPr txBox="1"/>
          <p:nvPr/>
        </p:nvSpPr>
        <p:spPr>
          <a:xfrm>
            <a:off x="679377" y="3436620"/>
            <a:ext cx="2807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rgbClr val="C00000"/>
                </a:solidFill>
                <a:latin typeface="Centaur" panose="02030504050205020304" pitchFamily="18" charset="0"/>
              </a:rPr>
              <a:t>I</a:t>
            </a:r>
            <a:r>
              <a:rPr lang="zh-CN" altLang="en-US" dirty="0">
                <a:solidFill>
                  <a:srgbClr val="C00000"/>
                </a:solidFill>
                <a:latin typeface="Centaur" panose="02030504050205020304" pitchFamily="18" charset="0"/>
              </a:rPr>
              <a:t>‘</a:t>
            </a:r>
            <a:r>
              <a:rPr lang="en-US" altLang="zh-CN" dirty="0">
                <a:solidFill>
                  <a:srgbClr val="C00000"/>
                </a:solidFill>
                <a:latin typeface="Centaur" panose="02030504050205020304" pitchFamily="18" charset="0"/>
              </a:rPr>
              <a:t>m</a:t>
            </a:r>
            <a:r>
              <a:rPr lang="en-US" altLang="zh-CN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 Q.</a:t>
            </a:r>
            <a:endParaRPr lang="en-US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DB28FA-D687-4685-9459-A40692835572}"/>
              </a:ext>
            </a:extLst>
          </p:cNvPr>
          <p:cNvSpPr/>
          <p:nvPr/>
        </p:nvSpPr>
        <p:spPr>
          <a:xfrm>
            <a:off x="6095997" y="4555209"/>
            <a:ext cx="1162053" cy="461665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73735-CD35-4638-AE7A-CCBCF730D764}"/>
              </a:ext>
            </a:extLst>
          </p:cNvPr>
          <p:cNvSpPr txBox="1"/>
          <p:nvPr/>
        </p:nvSpPr>
        <p:spPr>
          <a:xfrm>
            <a:off x="7548419" y="4601864"/>
            <a:ext cx="2807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entaur" panose="02030504050205020304" pitchFamily="18" charset="0"/>
              </a:rPr>
              <a:t>Where I prefer to go</a:t>
            </a:r>
            <a:endParaRPr lang="en-US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7CD9E1-6C41-4003-908C-FEFA11881BBE}"/>
                  </a:ext>
                </a:extLst>
              </p:cNvPr>
              <p:cNvSpPr txBox="1"/>
              <p:nvPr/>
            </p:nvSpPr>
            <p:spPr>
              <a:xfrm>
                <a:off x="3066474" y="5281027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7CD9E1-6C41-4003-908C-FEFA1188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474" y="5281027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28B719B-5A0E-47C4-B3E8-77EBE7436B22}"/>
              </a:ext>
            </a:extLst>
          </p:cNvPr>
          <p:cNvSpPr/>
          <p:nvPr/>
        </p:nvSpPr>
        <p:spPr>
          <a:xfrm>
            <a:off x="3477488" y="5307694"/>
            <a:ext cx="2567710" cy="45347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041C1-D993-44D9-BB62-CB53BDA0D293}"/>
              </a:ext>
            </a:extLst>
          </p:cNvPr>
          <p:cNvSpPr txBox="1"/>
          <p:nvPr/>
        </p:nvSpPr>
        <p:spPr>
          <a:xfrm>
            <a:off x="573158" y="5211263"/>
            <a:ext cx="2807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rgbClr val="C00000"/>
                </a:solidFill>
                <a:latin typeface="Centaur" panose="02030504050205020304" pitchFamily="18" charset="0"/>
              </a:rPr>
              <a:t>Hence the greater chance </a:t>
            </a:r>
          </a:p>
          <a:p>
            <a:pPr algn="r"/>
            <a:r>
              <a:rPr lang="en-US" altLang="zh-CN" dirty="0">
                <a:solidFill>
                  <a:srgbClr val="C00000"/>
                </a:solidFill>
                <a:latin typeface="Centaur" panose="02030504050205020304" pitchFamily="18" charset="0"/>
              </a:rPr>
              <a:t>to accept the transition.</a:t>
            </a:r>
            <a:endParaRPr lang="en-US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2927F5-97E7-4203-AE1B-9A7EDC3C619B}"/>
              </a:ext>
            </a:extLst>
          </p:cNvPr>
          <p:cNvCxnSpPr>
            <a:cxnSpLocks/>
          </p:cNvCxnSpPr>
          <p:nvPr/>
        </p:nvCxnSpPr>
        <p:spPr>
          <a:xfrm>
            <a:off x="8686798" y="6216072"/>
            <a:ext cx="0" cy="4341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486992-6504-4194-8C9E-AD9BDF522F17}"/>
              </a:ext>
            </a:extLst>
          </p:cNvPr>
          <p:cNvCxnSpPr>
            <a:cxnSpLocks/>
          </p:cNvCxnSpPr>
          <p:nvPr/>
        </p:nvCxnSpPr>
        <p:spPr>
          <a:xfrm>
            <a:off x="9605818" y="5089236"/>
            <a:ext cx="0" cy="15655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2ABCA5-ABB7-4208-98EE-12F68034CE79}"/>
              </a:ext>
            </a:extLst>
          </p:cNvPr>
          <p:cNvCxnSpPr>
            <a:cxnSpLocks/>
          </p:cNvCxnSpPr>
          <p:nvPr/>
        </p:nvCxnSpPr>
        <p:spPr>
          <a:xfrm>
            <a:off x="9433129" y="4815756"/>
            <a:ext cx="172689" cy="2011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6750DC-FF49-4404-BDD5-0BFE7963667B}"/>
              </a:ext>
            </a:extLst>
          </p:cNvPr>
          <p:cNvCxnSpPr>
            <a:cxnSpLocks/>
            <a:stCxn id="18" idx="1"/>
            <a:endCxn id="6" idx="3"/>
          </p:cNvCxnSpPr>
          <p:nvPr/>
        </p:nvCxnSpPr>
        <p:spPr>
          <a:xfrm flipH="1" flipV="1">
            <a:off x="7258050" y="4786042"/>
            <a:ext cx="290369" cy="48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0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olution: 'Randomness From Determinism' | Quanta Magazine">
            <a:extLst>
              <a:ext uri="{FF2B5EF4-FFF2-40B4-BE49-F238E27FC236}">
                <a16:creationId xmlns:a16="http://schemas.microsoft.com/office/drawing/2014/main" id="{29DAF65A-265F-4764-808A-BFF1E8BFE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0367" y="1875639"/>
            <a:ext cx="3952040" cy="445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BC7BE1-7149-4FBD-A39E-65D811AB936E}"/>
              </a:ext>
            </a:extLst>
          </p:cNvPr>
          <p:cNvSpPr/>
          <p:nvPr/>
        </p:nvSpPr>
        <p:spPr>
          <a:xfrm>
            <a:off x="2772205" y="480109"/>
            <a:ext cx="66475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As Description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(Classical Probability)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Picture 6" descr="Free Online Binomial Distribution Calculator">
            <a:extLst>
              <a:ext uri="{FF2B5EF4-FFF2-40B4-BE49-F238E27FC236}">
                <a16:creationId xmlns:a16="http://schemas.microsoft.com/office/drawing/2014/main" id="{FEBCC086-0228-4038-B308-B3C63AC7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407" y="3484416"/>
            <a:ext cx="5075671" cy="1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540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C15DC7-2EF3-463E-A962-A963640EC47E}"/>
              </a:ext>
            </a:extLst>
          </p:cNvPr>
          <p:cNvSpPr txBox="1"/>
          <p:nvPr/>
        </p:nvSpPr>
        <p:spPr>
          <a:xfrm>
            <a:off x="1801167" y="2644170"/>
            <a:ext cx="85896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Centaur" panose="02030504050205020304" pitchFamily="18" charset="0"/>
              </a:rPr>
              <a:t>The basic MCMC has its weakness once the Q is too low, leading to distorted and biased estimation.  </a:t>
            </a:r>
          </a:p>
          <a:p>
            <a:pPr algn="just"/>
            <a:endParaRPr lang="en-US" altLang="zh-CN" sz="2400" dirty="0">
              <a:latin typeface="Centaur" panose="02030504050205020304" pitchFamily="18" charset="0"/>
            </a:endParaRPr>
          </a:p>
          <a:p>
            <a:pPr algn="just"/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Metropolis-Hastings Transition </a:t>
            </a:r>
            <a:r>
              <a:rPr lang="en-US" altLang="zh-CN" sz="2400" dirty="0">
                <a:latin typeface="Centaur" panose="02030504050205020304" pitchFamily="18" charset="0"/>
              </a:rPr>
              <a:t>was proposed in 1950s as a remedy.</a:t>
            </a:r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128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C90993-FBED-41AA-9E38-CD5C957554DA}"/>
              </a:ext>
            </a:extLst>
          </p:cNvPr>
          <p:cNvSpPr/>
          <p:nvPr/>
        </p:nvSpPr>
        <p:spPr>
          <a:xfrm>
            <a:off x="2181701" y="733820"/>
            <a:ext cx="7828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Metropolis-Hastings Transitions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6573F4-5CB8-41D6-B293-5FE2B0824F75}"/>
                  </a:ext>
                </a:extLst>
              </p:cNvPr>
              <p:cNvSpPr txBox="1"/>
              <p:nvPr/>
            </p:nvSpPr>
            <p:spPr>
              <a:xfrm>
                <a:off x="1612900" y="1665545"/>
                <a:ext cx="8966199" cy="4013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zh-CN" sz="2400" dirty="0">
                    <a:latin typeface="Centaur" panose="02030504050205020304" pitchFamily="18" charset="0"/>
                  </a:rPr>
                  <a:t>Initiate a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suggestion probability distribution P (based on your assumption and knowledge, thus making it an art)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.  The targeted distribution (the posterior distribution) is defined.  Based on the current state </a:t>
                </a:r>
                <a:r>
                  <a:rPr lang="en-US" altLang="zh-CN" sz="2400" dirty="0" err="1">
                    <a:latin typeface="Centaur" panose="02030504050205020304" pitchFamily="18" charset="0"/>
                  </a:rPr>
                  <a:t>i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,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P suggests a transition. </a:t>
                </a:r>
              </a:p>
              <a:p>
                <a:r>
                  <a:rPr lang="en-US" altLang="zh-CN" sz="2400" dirty="0">
                    <a:latin typeface="Centaur" panose="02030504050205020304" pitchFamily="18" charset="0"/>
                  </a:rPr>
                  <a:t>      </a:t>
                </a:r>
              </a:p>
              <a:p>
                <a:r>
                  <a:rPr lang="en-US" sz="2400" dirty="0">
                    <a:latin typeface="Centaur" panose="02030504050205020304" pitchFamily="18" charset="0"/>
                  </a:rPr>
                  <a:t>2.   A sample u is drawn from a Uniform Distribution.</a:t>
                </a:r>
                <a:r>
                  <a:rPr lang="zh-CN" altLang="en-US" sz="2400" dirty="0">
                    <a:latin typeface="Centaur" panose="02030504050205020304" pitchFamily="18" charset="0"/>
                  </a:rPr>
                  <a:t>  </a:t>
                </a:r>
                <a:r>
                  <a:rPr lang="en-US" altLang="zh-CN" sz="2400" dirty="0">
                    <a:latin typeface="Centaur" panose="02030504050205020304" pitchFamily="18" charset="0"/>
                  </a:rPr>
                  <a:t>If: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⁡(1,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, then it switches from the current</a:t>
                </a:r>
              </a:p>
              <a:p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     state </a:t>
                </a:r>
                <a:r>
                  <a:rPr lang="en-US" sz="2400" b="0" dirty="0" err="1">
                    <a:latin typeface="Centaur" panose="020305040502050203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to j, otherwise it remains at </a:t>
                </a:r>
                <a:r>
                  <a:rPr lang="en-US" sz="2400" b="0" dirty="0" err="1">
                    <a:latin typeface="Centaur" panose="020305040502050203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en-US" sz="2400" dirty="0">
                  <a:latin typeface="Centaur" panose="020305040502050203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3.   The process is repeated N times.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6573F4-5CB8-41D6-B293-5FE2B0824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00" y="1665545"/>
                <a:ext cx="8966199" cy="4013856"/>
              </a:xfrm>
              <a:prstGeom prst="rect">
                <a:avLst/>
              </a:prstGeom>
              <a:blipFill>
                <a:blip r:embed="rId2"/>
                <a:stretch>
                  <a:fillRect l="-1088" t="-1214" r="-1156" b="-2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8137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C15DC7-2EF3-463E-A962-A963640EC47E}"/>
              </a:ext>
            </a:extLst>
          </p:cNvPr>
          <p:cNvSpPr txBox="1"/>
          <p:nvPr/>
        </p:nvSpPr>
        <p:spPr>
          <a:xfrm>
            <a:off x="1801167" y="1905506"/>
            <a:ext cx="85896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The choice of the suggestion probability distribution</a:t>
            </a:r>
            <a:r>
              <a:rPr lang="en-US" altLang="zh-CN" sz="2400" dirty="0">
                <a:latin typeface="Centaur" panose="02030504050205020304" pitchFamily="18" charset="0"/>
              </a:rPr>
              <a:t> is difficult in Metropolis-Hastings Transition.  </a:t>
            </a:r>
          </a:p>
          <a:p>
            <a:pPr algn="just"/>
            <a:r>
              <a:rPr lang="en-US" altLang="zh-CN" sz="2400" dirty="0">
                <a:latin typeface="Centaur" panose="02030504050205020304" pitchFamily="18" charset="0"/>
              </a:rPr>
              <a:t>Besides, it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does not work well in sampling from high-dimensional distributions </a:t>
            </a:r>
            <a:r>
              <a:rPr lang="en-US" altLang="zh-CN" sz="2400" dirty="0">
                <a:latin typeface="Centaur" panose="02030504050205020304" pitchFamily="18" charset="0"/>
              </a:rPr>
              <a:t>as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entaur" panose="02030504050205020304" pitchFamily="18" charset="0"/>
              </a:rPr>
              <a:t>the computation of their joint probability is intractable </a:t>
            </a:r>
            <a:r>
              <a:rPr lang="en-US" altLang="zh-CN" sz="2400" dirty="0">
                <a:latin typeface="Centaur" panose="02030504050205020304" pitchFamily="18" charset="0"/>
              </a:rPr>
              <a:t>while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the conditional distribution of a single dimension is more in handy</a:t>
            </a:r>
            <a:r>
              <a:rPr lang="en-US" altLang="zh-CN" sz="2400" dirty="0">
                <a:latin typeface="Centaur" panose="02030504050205020304" pitchFamily="18" charset="0"/>
              </a:rPr>
              <a:t>.</a:t>
            </a:r>
          </a:p>
          <a:p>
            <a:pPr algn="just"/>
            <a:endParaRPr lang="en-US" altLang="zh-CN" sz="2400" dirty="0">
              <a:solidFill>
                <a:srgbClr val="C00000"/>
              </a:solidFill>
              <a:latin typeface="Centaur" panose="02030504050205020304" pitchFamily="18" charset="0"/>
            </a:endParaRPr>
          </a:p>
          <a:p>
            <a:pPr algn="just"/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Gibbs Sampling </a:t>
            </a:r>
            <a:r>
              <a:rPr lang="en-US" altLang="zh-CN" sz="2400" dirty="0">
                <a:latin typeface="Centaur" panose="02030504050205020304" pitchFamily="18" charset="0"/>
              </a:rPr>
              <a:t>was introduced to cope with these cases.</a:t>
            </a:r>
          </a:p>
          <a:p>
            <a:pPr algn="just"/>
            <a:r>
              <a:rPr lang="en-US" sz="2400" dirty="0">
                <a:latin typeface="Centaur" panose="02030504050205020304" pitchFamily="18" charset="0"/>
              </a:rPr>
              <a:t>(Check this out if you’re interested.)</a:t>
            </a:r>
          </a:p>
        </p:txBody>
      </p:sp>
    </p:spTree>
    <p:extLst>
      <p:ext uri="{BB962C8B-B14F-4D97-AF65-F5344CB8AC3E}">
        <p14:creationId xmlns:p14="http://schemas.microsoft.com/office/powerpoint/2010/main" val="1979956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mperature and Temper: How Weather Controls Our Mood – Scratch Paper">
            <a:extLst>
              <a:ext uri="{FF2B5EF4-FFF2-40B4-BE49-F238E27FC236}">
                <a16:creationId xmlns:a16="http://schemas.microsoft.com/office/drawing/2014/main" id="{B1E763BD-8538-4658-9941-63C16E129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9141" cy="68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320973-B5CF-472A-BF9A-8EAA2834E6C7}"/>
              </a:ext>
            </a:extLst>
          </p:cNvPr>
          <p:cNvSpPr/>
          <p:nvPr/>
        </p:nvSpPr>
        <p:spPr>
          <a:xfrm>
            <a:off x="2079094" y="402991"/>
            <a:ext cx="80809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Preheat Your Pan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solidFill>
                  <a:prstClr val="black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Drop the MCMC samples at the beginning.</a:t>
            </a:r>
            <a:endParaRPr lang="en-US" altLang="zh-CN" sz="2400" b="1" spc="600" dirty="0">
              <a:latin typeface="Centaur" panose="02030504050205020304" pitchFamily="18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148" name="Picture 4" descr="8: An example of trace plot of MCMC algorithm. | Download Scientific Diagram">
            <a:extLst>
              <a:ext uri="{FF2B5EF4-FFF2-40B4-BE49-F238E27FC236}">
                <a16:creationId xmlns:a16="http://schemas.microsoft.com/office/drawing/2014/main" id="{EEE76845-87F8-4F74-A161-44280EB9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523" y="1943099"/>
            <a:ext cx="4196953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22316D-0EF1-4702-9AC7-0ED9474181A4}"/>
              </a:ext>
            </a:extLst>
          </p:cNvPr>
          <p:cNvCxnSpPr/>
          <p:nvPr/>
        </p:nvCxnSpPr>
        <p:spPr>
          <a:xfrm>
            <a:off x="4767407" y="1466850"/>
            <a:ext cx="0" cy="48006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501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mperature and Temper: How Weather Controls Our Mood – Scratch Paper">
            <a:extLst>
              <a:ext uri="{FF2B5EF4-FFF2-40B4-BE49-F238E27FC236}">
                <a16:creationId xmlns:a16="http://schemas.microsoft.com/office/drawing/2014/main" id="{B1E763BD-8538-4658-9941-63C16E129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9141" cy="68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8: An example of trace plot of MCMC algorithm. | Download Scientific Diagram">
            <a:extLst>
              <a:ext uri="{FF2B5EF4-FFF2-40B4-BE49-F238E27FC236}">
                <a16:creationId xmlns:a16="http://schemas.microsoft.com/office/drawing/2014/main" id="{EEE76845-87F8-4F74-A161-44280EB9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523" y="1943099"/>
            <a:ext cx="4196953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3CA89-AD44-42E2-9EE3-21AB8AFF9BBC}"/>
              </a:ext>
            </a:extLst>
          </p:cNvPr>
          <p:cNvSpPr/>
          <p:nvPr/>
        </p:nvSpPr>
        <p:spPr>
          <a:xfrm>
            <a:off x="1140509" y="402991"/>
            <a:ext cx="9958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Serve It Hot!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Compute </a:t>
            </a:r>
            <a:r>
              <a:rPr lang="en-US" altLang="zh-CN" sz="2400" b="1" spc="600" dirty="0">
                <a:solidFill>
                  <a:srgbClr val="C00000"/>
                </a:solidFill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the statistics </a:t>
            </a:r>
            <a:r>
              <a:rPr lang="en-US" altLang="zh-CN" sz="2400" spc="600" dirty="0">
                <a:latin typeface="Centaur" panose="020305040502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with the MCMC samples left.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E95685-8703-4BF6-87B8-760EA01BB6E9}"/>
              </a:ext>
            </a:extLst>
          </p:cNvPr>
          <p:cNvSpPr/>
          <p:nvPr/>
        </p:nvSpPr>
        <p:spPr>
          <a:xfrm>
            <a:off x="3997523" y="1943099"/>
            <a:ext cx="749968" cy="4029075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602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1782395"/>
            <a:ext cx="45609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Why Bayesian?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Bayesian?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Bayesian in Action</a:t>
            </a:r>
          </a:p>
        </p:txBody>
      </p:sp>
    </p:spTree>
    <p:extLst>
      <p:ext uri="{BB962C8B-B14F-4D97-AF65-F5344CB8AC3E}">
        <p14:creationId xmlns:p14="http://schemas.microsoft.com/office/powerpoint/2010/main" val="617612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75688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157368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Bayesian in Action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2487557"/>
            <a:ext cx="7906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Naïve Bayes Classifier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Bayesian Hierarchical Linear Model (Bayesian - HLM)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Limitation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Again.  Why Bayesian?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302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aïve Bayes Algorithm With Python | LaptrinhX">
            <a:extLst>
              <a:ext uri="{FF2B5EF4-FFF2-40B4-BE49-F238E27FC236}">
                <a16:creationId xmlns:a16="http://schemas.microsoft.com/office/drawing/2014/main" id="{F7783BDA-0243-4D06-B997-0A516246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019300"/>
            <a:ext cx="69913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E8EA9A-D4D3-43B9-9192-AE1CC62034D1}"/>
              </a:ext>
            </a:extLst>
          </p:cNvPr>
          <p:cNvSpPr/>
          <p:nvPr/>
        </p:nvSpPr>
        <p:spPr>
          <a:xfrm>
            <a:off x="4141170" y="1037272"/>
            <a:ext cx="3909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Bayes’ Theorem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688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Visualizing Naive Bayes Theorem. Bayesian Theorem visualized though… | by  Hugegene | Towards Data Science">
            <a:extLst>
              <a:ext uri="{FF2B5EF4-FFF2-40B4-BE49-F238E27FC236}">
                <a16:creationId xmlns:a16="http://schemas.microsoft.com/office/drawing/2014/main" id="{AFA79CD5-E11B-4009-9487-2AC39D128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99" y="2242992"/>
            <a:ext cx="56388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5FE4D3-302A-4BBC-93A5-DDF557DB92C7}"/>
              </a:ext>
            </a:extLst>
          </p:cNvPr>
          <p:cNvSpPr/>
          <p:nvPr/>
        </p:nvSpPr>
        <p:spPr>
          <a:xfrm>
            <a:off x="2873710" y="797126"/>
            <a:ext cx="6444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Bayes’ Theorem (Example)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7966-AC48-4021-B842-3B83D9EF3B22}"/>
                  </a:ext>
                </a:extLst>
              </p:cNvPr>
              <p:cNvSpPr txBox="1"/>
              <p:nvPr/>
            </p:nvSpPr>
            <p:spPr>
              <a:xfrm>
                <a:off x="7481454" y="2674555"/>
                <a:ext cx="3251201" cy="2432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𝐵𝑜𝑦𝑠</m:t>
                          </m:r>
                        </m:e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𝑊𝑒𝑎𝑟𝑠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𝑃𝑖𝑛𝑘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sz="18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𝑊𝑒𝑎𝑟𝑠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Pin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𝐵𝑜𝑦𝑠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𝐵𝑜𝑦𝑠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𝑊𝑒𝑎𝑟𝑠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𝑃𝑖𝑛𝑘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67966-AC48-4021-B842-3B83D9EF3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54" y="2674555"/>
                <a:ext cx="3251201" cy="2432525"/>
              </a:xfrm>
              <a:prstGeom prst="rect">
                <a:avLst/>
              </a:prstGeom>
              <a:blipFill>
                <a:blip r:embed="rId3"/>
                <a:stretch>
                  <a:fillRect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3345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- Ch15 機器學習(3), 樸素貝葉斯分類器Naive Bayes classifier | Mr. Opengate">
            <a:extLst>
              <a:ext uri="{FF2B5EF4-FFF2-40B4-BE49-F238E27FC236}">
                <a16:creationId xmlns:a16="http://schemas.microsoft.com/office/drawing/2014/main" id="{870739F2-5306-48AA-AC46-11A3CC8F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53" y="1462087"/>
            <a:ext cx="6869293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mazon.com: Moneyball: The Art of Winning an Unfair Game (Audible Audio  Edition): Michael Lewis, Scott Brick, Random House Audio: Books">
            <a:extLst>
              <a:ext uri="{FF2B5EF4-FFF2-40B4-BE49-F238E27FC236}">
                <a16:creationId xmlns:a16="http://schemas.microsoft.com/office/drawing/2014/main" id="{E99EB2A6-820E-41E5-A443-AC766418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3197"/>
            <a:ext cx="4562475" cy="68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BC7BE1-7149-4FBD-A39E-65D811AB936E}"/>
              </a:ext>
            </a:extLst>
          </p:cNvPr>
          <p:cNvSpPr/>
          <p:nvPr/>
        </p:nvSpPr>
        <p:spPr>
          <a:xfrm>
            <a:off x="5019346" y="803959"/>
            <a:ext cx="66475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As Description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(Empirical Probability)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124" name="Picture 4" descr="What Can Moneyball Teach Us About Unicorns? | Mode">
            <a:extLst>
              <a:ext uri="{FF2B5EF4-FFF2-40B4-BE49-F238E27FC236}">
                <a16:creationId xmlns:a16="http://schemas.microsoft.com/office/drawing/2014/main" id="{BCDF6EA2-6B16-4863-BD53-1BC666267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898" y="2470938"/>
            <a:ext cx="6094483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5094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75688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157368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Bayesian in Action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2487557"/>
            <a:ext cx="7906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Naïve Bayes Classifier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</a:rPr>
              <a:t>Bayesian Hierarchical Linear Model (Bayesian - HLM)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Limitation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Again.  Why Bayesian?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082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42E141-B19B-4E4C-BB90-FAB42637F3EC}"/>
              </a:ext>
            </a:extLst>
          </p:cNvPr>
          <p:cNvSpPr/>
          <p:nvPr/>
        </p:nvSpPr>
        <p:spPr>
          <a:xfrm>
            <a:off x="4270820" y="731799"/>
            <a:ext cx="3650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Embeddedness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0722" name="Picture 2" descr="3 Powerful Ways to Curb In-group Bias">
            <a:extLst>
              <a:ext uri="{FF2B5EF4-FFF2-40B4-BE49-F238E27FC236}">
                <a16:creationId xmlns:a16="http://schemas.microsoft.com/office/drawing/2014/main" id="{789D143C-4E93-4CE1-AC7F-91C39AAFB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95" y="1447327"/>
            <a:ext cx="5941409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039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FF301-4E4B-4D5C-8945-E1E5A92C80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79" y="1661986"/>
            <a:ext cx="6410528" cy="3833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5369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F8BB7-7A44-4F71-BC77-061487A547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96" y="1194404"/>
            <a:ext cx="9800208" cy="4469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7197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75688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157368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Bayesian in Action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2487557"/>
            <a:ext cx="7906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Naïve Bayes Classifier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Bayesian Hierarchical Linear Model (Bayesian - HLM)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Limitation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Again.  Why Bayesian?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410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ticle: Take on your own complexity — People Matters">
            <a:extLst>
              <a:ext uri="{FF2B5EF4-FFF2-40B4-BE49-F238E27FC236}">
                <a16:creationId xmlns:a16="http://schemas.microsoft.com/office/drawing/2014/main" id="{EA9BEA19-0F6B-4903-90F5-F390C4BED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736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CADF09-35C3-4499-906B-57EBE5C1F5FE}"/>
              </a:ext>
            </a:extLst>
          </p:cNvPr>
          <p:cNvSpPr/>
          <p:nvPr/>
        </p:nvSpPr>
        <p:spPr>
          <a:xfrm>
            <a:off x="4684299" y="922299"/>
            <a:ext cx="2823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Complexity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8D3F8-ECB5-424B-95BA-FCCC60F2B18F}"/>
              </a:ext>
            </a:extLst>
          </p:cNvPr>
          <p:cNvSpPr txBox="1"/>
          <p:nvPr/>
        </p:nvSpPr>
        <p:spPr>
          <a:xfrm>
            <a:off x="1801167" y="5100637"/>
            <a:ext cx="8589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entaur" panose="02030504050205020304" pitchFamily="18" charset="0"/>
              </a:rPr>
              <a:t>Both computationally and intellectually.</a:t>
            </a:r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2900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9F234D8-1C29-419B-AF5C-BAACB895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6535" y="643466"/>
            <a:ext cx="32590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052C58-77EE-4576-9693-D4BA9946487C}"/>
              </a:ext>
            </a:extLst>
          </p:cNvPr>
          <p:cNvSpPr/>
          <p:nvPr/>
        </p:nvSpPr>
        <p:spPr>
          <a:xfrm>
            <a:off x="6545400" y="3970298"/>
            <a:ext cx="43474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</a:t>
            </a:r>
            <a:r>
              <a:rPr lang="en-US" altLang="zh-CN" sz="32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Mis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)Assumption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&amp; Subjectivity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623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75688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157368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Bayesian in Action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2487557"/>
            <a:ext cx="7906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Naïve Bayes Classifier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Bayesian Hierarchical Linear Model (Bayesian - HLM)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Limitation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Again.  Why Bayesian?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9507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Power of the Conditioned Mind">
            <a:extLst>
              <a:ext uri="{FF2B5EF4-FFF2-40B4-BE49-F238E27FC236}">
                <a16:creationId xmlns:a16="http://schemas.microsoft.com/office/drawing/2014/main" id="{761CA96F-2113-4151-9F42-073147A4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47838"/>
            <a:ext cx="76200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4458EB-463C-423F-B31C-D6A7C40F1B49}"/>
              </a:ext>
            </a:extLst>
          </p:cNvPr>
          <p:cNvSpPr/>
          <p:nvPr/>
        </p:nvSpPr>
        <p:spPr>
          <a:xfrm>
            <a:off x="1088486" y="499170"/>
            <a:ext cx="100150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Bayesian Revolution in Cognitive Science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2133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BE16DE-4F51-441E-9EC0-5401E812335F}"/>
              </a:ext>
            </a:extLst>
          </p:cNvPr>
          <p:cNvSpPr/>
          <p:nvPr/>
        </p:nvSpPr>
        <p:spPr>
          <a:xfrm>
            <a:off x="3057251" y="935000"/>
            <a:ext cx="60774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Experts in Uncertainty: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Subjective but Scientific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7650" name="Picture 2" descr="Dry eyes and floaters: Causes, treatment, and seeking help">
            <a:extLst>
              <a:ext uri="{FF2B5EF4-FFF2-40B4-BE49-F238E27FC236}">
                <a16:creationId xmlns:a16="http://schemas.microsoft.com/office/drawing/2014/main" id="{99AA5D14-699E-45FE-A5AD-4D699F12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260" y="2335680"/>
            <a:ext cx="6077498" cy="341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07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3538</Words>
  <Application>Microsoft Office PowerPoint</Application>
  <PresentationFormat>Widescreen</PresentationFormat>
  <Paragraphs>620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20" baseType="lpstr">
      <vt:lpstr>Bebas Neue</vt:lpstr>
      <vt:lpstr>Droid Serif</vt:lpstr>
      <vt:lpstr>FangSong</vt:lpstr>
      <vt:lpstr>KaiTi</vt:lpstr>
      <vt:lpstr>Montserrat Bold</vt:lpstr>
      <vt:lpstr>Arabic Typesetting</vt:lpstr>
      <vt:lpstr>Arial</vt:lpstr>
      <vt:lpstr>Calibri</vt:lpstr>
      <vt:lpstr>Calibri Light</vt:lpstr>
      <vt:lpstr>Cambria Math</vt:lpstr>
      <vt:lpstr>Centaur</vt:lpstr>
      <vt:lpstr>Helvetica</vt:lpstr>
      <vt:lpstr>Lato</vt:lpstr>
      <vt:lpstr>Lato Black</vt:lpstr>
      <vt:lpstr>Lato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Julius Ling</dc:creator>
  <cp:lastModifiedBy>Julius Ling</cp:lastModifiedBy>
  <cp:revision>8</cp:revision>
  <dcterms:created xsi:type="dcterms:W3CDTF">2021-12-12T15:46:28Z</dcterms:created>
  <dcterms:modified xsi:type="dcterms:W3CDTF">2021-12-18T18:00:42Z</dcterms:modified>
</cp:coreProperties>
</file>